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handoutMasterIdLst>
    <p:handoutMasterId r:id="rId31"/>
  </p:handoutMasterIdLst>
  <p:sldIdLst>
    <p:sldId id="303" r:id="rId3"/>
    <p:sldId id="436" r:id="rId4"/>
    <p:sldId id="365" r:id="rId5"/>
    <p:sldId id="407" r:id="rId6"/>
    <p:sldId id="432" r:id="rId7"/>
    <p:sldId id="434" r:id="rId8"/>
    <p:sldId id="370" r:id="rId9"/>
    <p:sldId id="371" r:id="rId10"/>
    <p:sldId id="373" r:id="rId11"/>
    <p:sldId id="374" r:id="rId12"/>
    <p:sldId id="376" r:id="rId13"/>
    <p:sldId id="367" r:id="rId14"/>
    <p:sldId id="397" r:id="rId15"/>
    <p:sldId id="368" r:id="rId16"/>
    <p:sldId id="437" r:id="rId17"/>
    <p:sldId id="381" r:id="rId18"/>
    <p:sldId id="382" r:id="rId19"/>
    <p:sldId id="396" r:id="rId20"/>
    <p:sldId id="438" r:id="rId21"/>
    <p:sldId id="393" r:id="rId22"/>
    <p:sldId id="439" r:id="rId23"/>
    <p:sldId id="440" r:id="rId24"/>
    <p:sldId id="391" r:id="rId25"/>
    <p:sldId id="392" r:id="rId26"/>
    <p:sldId id="433" r:id="rId27"/>
    <p:sldId id="378" r:id="rId28"/>
    <p:sldId id="428" r:id="rId29"/>
    <p:sldId id="319" r:id="rId30"/>
  </p:sldIdLst>
  <p:sldSz cx="9144000" cy="5143500" type="screen16x9"/>
  <p:notesSz cx="6797675" cy="9926638"/>
  <p:embeddedFontLs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Light" panose="02000000000000000000" pitchFamily="2" charset="0"/>
      <p:regular r:id="rId36"/>
      <p:italic r:id="rId37"/>
    </p:embeddedFont>
    <p:embeddedFont>
      <p:font typeface="Roboto Medium" panose="02000000000000000000" pitchFamily="2" charset="0"/>
      <p:regular r:id="rId38"/>
      <p: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howGuides="1">
      <p:cViewPr varScale="1">
        <p:scale>
          <a:sx n="159" d="100"/>
          <a:sy n="159" d="100"/>
        </p:scale>
        <p:origin x="138" y="300"/>
      </p:cViewPr>
      <p:guideLst>
        <p:guide orient="horz" pos="15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p.cz/cz/jednotne_environmentalni_stanovisko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mr.gov.cz/getattachment/167a6b6b-2dda-470f-a1f3-97c334f85eca/Spolecne-stanovisko-ministerstev-k-%C2%A7-334a.pdf.aspx?lang=cs-CZ&amp;ext=.pdf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511424" y="734245"/>
            <a:ext cx="8064896" cy="3888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13. celostátní porada KÚ a MHMP</a:t>
            </a:r>
          </a:p>
          <a:p>
            <a:r>
              <a:rPr lang="cs-CZ" dirty="0"/>
              <a:t>v oblasti památkové péče</a:t>
            </a:r>
          </a:p>
          <a:p>
            <a:r>
              <a:rPr lang="cs-CZ" dirty="0"/>
              <a:t>Praha, 31. října 2024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22"/>
          </p:nvPr>
        </p:nvSpPr>
        <p:spPr>
          <a:xfrm>
            <a:off x="5658308" y="3295980"/>
            <a:ext cx="2608040" cy="603167"/>
          </a:xfrm>
        </p:spPr>
        <p:txBody>
          <a:bodyPr>
            <a:noAutofit/>
          </a:bodyPr>
          <a:lstStyle/>
          <a:p>
            <a:r>
              <a:rPr lang="cs-CZ" sz="1400" b="1" dirty="0"/>
              <a:t>	            Pavel Chlíbek</a:t>
            </a:r>
          </a:p>
          <a:p>
            <a:r>
              <a:rPr lang="cs-CZ" sz="1400" dirty="0"/>
              <a:t>Ministerstvo životního prostředí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9552" y="722814"/>
            <a:ext cx="8008640" cy="1849636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br>
              <a:rPr lang="cs-CZ" sz="2400" dirty="0"/>
            </a:br>
            <a:r>
              <a:rPr lang="cs-CZ" sz="2400" dirty="0"/>
              <a:t>Jednotné environmentální stanovisko</a:t>
            </a: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000" dirty="0"/>
            </a:br>
            <a:endParaRPr lang="cs-CZ" sz="2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FE97D99-AAA8-4E1B-82B9-5A598FC86BE6}"/>
              </a:ext>
            </a:extLst>
          </p:cNvPr>
          <p:cNvSpPr/>
          <p:nvPr/>
        </p:nvSpPr>
        <p:spPr>
          <a:xfrm>
            <a:off x="3939695" y="1836484"/>
            <a:ext cx="1164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dirty="0">
                <a:ln/>
                <a:solidFill>
                  <a:schemeClr val="accent4"/>
                </a:solidFill>
              </a:rPr>
              <a:t>JES</a:t>
            </a:r>
          </a:p>
        </p:txBody>
      </p:sp>
    </p:spTree>
    <p:extLst>
      <p:ext uri="{BB962C8B-B14F-4D97-AF65-F5344CB8AC3E}">
        <p14:creationId xmlns:p14="http://schemas.microsoft.com/office/powerpoint/2010/main" val="30005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(3/3)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52839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pohřebnictví (256/2001 Sb.)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ke zřízení veřejného pohřebiště (§ 17 odst. 2)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ovzduší (201/2012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k povolení záměru obsahujícího vyjmenovaný stacionární zdroj (§ 11 odst. 2 písm. b)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k povolení záměru dálnice a silnice I. třídy v zastavěném území či parkoviště s kapacitou nad 500 míst (§ 11 odst. 2 písm. d)</a:t>
            </a:r>
          </a:p>
          <a:p>
            <a:pPr>
              <a:spcAft>
                <a:spcPts val="0"/>
              </a:spcAft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prevenci závažných havárií (224/2015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při povolování nového objektu (§ 49 odst.3)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při realizaci nové stavby (mimo jednoduché stavby) </a:t>
            </a:r>
            <a:r>
              <a:rPr lang="cs-CZ" u="sng" dirty="0"/>
              <a:t>v dosahu havarijních projevů</a:t>
            </a:r>
            <a:r>
              <a:rPr lang="cs-CZ" dirty="0"/>
              <a:t> stávajícího objektu (§ 49 odst. 4)</a:t>
            </a:r>
          </a:p>
          <a:p>
            <a:pPr>
              <a:spcAft>
                <a:spcPts val="0"/>
              </a:spcAft>
            </a:pP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odpadech (541/2020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 terénním úpravám a odstranění stavby (§ 146 odst. 3 písm. 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 nakládání s odpady ke změně dokončené stavby (§146 odst. 3 písm. b)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ke zřízení zařízení určeného pro nakládání s odpady (§ 146 odst. 3 písm. c)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6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Vztah JES a procesu posouzení vlivů na ŽP (EIA)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52839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EIA může proběhnout před podáním žádosti o vydání JES, nebo společně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Výhradní </a:t>
            </a:r>
            <a:r>
              <a:rPr lang="cs-CZ" dirty="0">
                <a:solidFill>
                  <a:schemeClr val="tx1"/>
                </a:solidFill>
              </a:rPr>
              <a:t>volba oznamovatele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Při společném procesu JES vydáván současně jako stanovisko EIA (§ 9a EIA)    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posuzované obligatorně či na základě zjišťovacího řízení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Principy posuzování vlivů na životní prostředí se nemění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Pravidlo aplikační přednosti zákona EIA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Lhůty, zveřejňování, změny záměru, odstraňování vad podání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Provázání obou procesů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Současné vyjadřování dotčených orgánů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Zjišťovací řízení vždy předchází, žádost o JES až při předložení dokumentace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Princip JES vylučuje předložení variantního řešení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Výsledné ZS splňuje náležitosti zákona EIA i zákona JES</a:t>
            </a:r>
          </a:p>
          <a:p>
            <a:pPr marL="171450" indent="-171450">
              <a:spcBef>
                <a:spcPts val="600"/>
              </a:spcBef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Zvažována úprava společného procesu v rámci přípravy zákona o zrychleném využívání obnovitelných zdrojů energie </a:t>
            </a:r>
            <a:r>
              <a:rPr lang="cs-CZ" dirty="0"/>
              <a:t>– obecné zjednodušení + specifika u záměrů OZE (obligatorní spojení)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3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B79FC2-A14B-41B6-816C-1E177062AA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6912768" cy="3672408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MŽP (§ 12)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příslušné k posouzení záměru EIA (§ 21 písm. c) a f) zákona EIA)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Záměry v příloze č. 1 ve sloupci Ministerstvo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Záměry, u nichž je oznamovatelem Ministerstvo obrany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Mezistátní posuzování záměrů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Záměry, u nichž si posuzování vyhradilo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Ústřední správní úřad – metodické vedení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Krajské úřady (§ 14)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podléhající posouzení vlivů na životní prostředí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</a:t>
            </a:r>
            <a:r>
              <a:rPr lang="cs-CZ" u="sng" dirty="0"/>
              <a:t>vyžadující výjimku</a:t>
            </a:r>
            <a:r>
              <a:rPr lang="cs-CZ" dirty="0"/>
              <a:t> ze zákazů u zvláště chráněných druhů podle ZOPK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záměrem </a:t>
            </a:r>
            <a:r>
              <a:rPr lang="cs-CZ" u="sng" dirty="0"/>
              <a:t>dotčen ZPF </a:t>
            </a:r>
            <a:r>
              <a:rPr lang="cs-CZ" dirty="0"/>
              <a:t>o výměře pozemku větší než 1 ha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záměrem </a:t>
            </a:r>
            <a:r>
              <a:rPr lang="cs-CZ" u="sng" dirty="0"/>
              <a:t>dotčen PUPFL </a:t>
            </a:r>
            <a:r>
              <a:rPr lang="cs-CZ" dirty="0"/>
              <a:t>o výměře větší nebo rovné 1 ha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Jsou-li záměrem dotčeny hraniční vody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součástí záměru stacionární zdroj podle přílohy č. 2 k zákonu o ochraně ovzduší nebo pozemní komunikace kategorie dálnice nebo silnice I. třídy v zastavěném území obce nebo parkoviště s kapacitou nad 500 parkovacích stání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C03034-D11D-402C-A230-9A0E9BB2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Výkon státní správy</a:t>
            </a:r>
          </a:p>
        </p:txBody>
      </p:sp>
    </p:spTree>
    <p:extLst>
      <p:ext uri="{BB962C8B-B14F-4D97-AF65-F5344CB8AC3E}">
        <p14:creationId xmlns:p14="http://schemas.microsoft.com/office/powerpoint/2010/main" val="13221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B79FC2-A14B-41B6-816C-1E177062AA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6840760" cy="3289096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součástí záměru nový objekt nebo nová stavba umístěné </a:t>
            </a:r>
            <a:r>
              <a:rPr lang="cs-CZ" u="sng" dirty="0"/>
              <a:t>v dosahu havarijních projevů </a:t>
            </a:r>
            <a:r>
              <a:rPr lang="cs-CZ" dirty="0"/>
              <a:t>podle zákona o prevenci závažných havárií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Obecní úřady obcí s rozšířenou působností (§ 15)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Výkon působnosti orgánu JES ve všech ostatních případech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Újezdní úřady (§ 16)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Výkon působnosti orgánu JES ve všech případech na území vojenských újezdů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Ministerstvo zemědělství (§ 13)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JES v oblasti gesce Ministerstva zemědělství pouze se souhlasem </a:t>
            </a:r>
            <a:r>
              <a:rPr lang="cs-CZ" dirty="0" err="1"/>
              <a:t>MZe</a:t>
            </a:r>
            <a:r>
              <a:rPr lang="cs-CZ" dirty="0"/>
              <a:t>– vody, lesy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Potvrzení nebo změna JES v rámci odvolání </a:t>
            </a:r>
            <a:r>
              <a:rPr lang="cs-CZ" dirty="0"/>
              <a:t>(odst. 1)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Změna nebo zrušení JES v rámci přezkumného řízení </a:t>
            </a:r>
            <a:r>
              <a:rPr lang="cs-CZ" dirty="0"/>
              <a:t>(odst. 2)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Všechny orgány - kontrola plnění podmínek, ukládání opatření k nápravě, projednávání přestupků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 vyjadřování jiných správních orgánů podle § 4 zákona o JES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organizační uspořádání je věcí správních orgánů 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Otázka zkoušek zvláštní odborné způsobilosti – povinnost alespoň jedné pro oblast, která je součástí konkrétního JES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C03034-D11D-402C-A230-9A0E9BB2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Výkon státní správy</a:t>
            </a:r>
          </a:p>
        </p:txBody>
      </p:sp>
    </p:spTree>
    <p:extLst>
      <p:ext uri="{BB962C8B-B14F-4D97-AF65-F5344CB8AC3E}">
        <p14:creationId xmlns:p14="http://schemas.microsoft.com/office/powerpoint/2010/main" val="22754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288600-A7CF-4BBC-87D6-073C806F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55526"/>
            <a:ext cx="6848217" cy="43594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F971C1-A260-41FF-ACCF-FA768B67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Proces vydání JES</a:t>
            </a:r>
          </a:p>
        </p:txBody>
      </p:sp>
    </p:spTree>
    <p:extLst>
      <p:ext uri="{BB962C8B-B14F-4D97-AF65-F5344CB8AC3E}">
        <p14:creationId xmlns:p14="http://schemas.microsoft.com/office/powerpoint/2010/main" val="36835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789843-5DD2-4D69-BCBA-DDA78189C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6696744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Předběžná konzultace (§ 9)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Fakultativní (obligatorní pro záměry podléhající rámcovému povolení podle stavebního zákona (§ 221 a násl.)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Cílem je </a:t>
            </a:r>
            <a:r>
              <a:rPr lang="cs-CZ" b="1" dirty="0">
                <a:solidFill>
                  <a:schemeClr val="tx1"/>
                </a:solidFill>
              </a:rPr>
              <a:t>poskytnutí informací k náležitostem žádosti </a:t>
            </a:r>
            <a:r>
              <a:rPr lang="cs-CZ" dirty="0"/>
              <a:t>a dalším souvisejícím okolnostem za účelem zrychlení a zefektivnění procesu vydání JES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Účelem není předběžné obsahové posouzení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Podává se buď orgánu příslušnému k vydání JES nebo stavebnímu úřadu (§ 184 odst. 2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Náležitosti – </a:t>
            </a:r>
            <a:r>
              <a:rPr lang="cs-CZ" b="1" dirty="0">
                <a:solidFill>
                  <a:schemeClr val="tx1"/>
                </a:solidFill>
              </a:rPr>
              <a:t>dokumentace pro povolení záměru</a:t>
            </a:r>
            <a:r>
              <a:rPr lang="cs-CZ" dirty="0"/>
              <a:t>, další dle jiných právních předpisů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Posouzení úplnosti do 10 dnů, vrácení se všemi vadami najednou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správních orgánů příslušných podle jiných právních předpisů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Fakultativní, pouze v případě potřeby a jedná-li se o jiný správní orgán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Lhůta stanovená orgánem JES, vyloučen samostatný přezkum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AB0E0E-5A81-4F35-9B09-80474893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560840" cy="318583"/>
          </a:xfrm>
        </p:spPr>
        <p:txBody>
          <a:bodyPr>
            <a:normAutofit/>
          </a:bodyPr>
          <a:lstStyle/>
          <a:p>
            <a:r>
              <a:rPr lang="cs-CZ" dirty="0"/>
              <a:t>Postup při vydávání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31214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959598-37CF-46DB-9098-628D0DAE19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5976664" cy="3289096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Lhůty pro vydání JES (odst.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Bez zbytečného odkladu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30 dnů </a:t>
            </a:r>
            <a:r>
              <a:rPr lang="cs-CZ" dirty="0"/>
              <a:t>pro OÚ ORP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60 dnů </a:t>
            </a:r>
            <a:r>
              <a:rPr lang="cs-CZ" dirty="0"/>
              <a:t>pro ostatní orgány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Běží ode dne </a:t>
            </a:r>
            <a:r>
              <a:rPr lang="cs-CZ" dirty="0">
                <a:solidFill>
                  <a:schemeClr val="tx1"/>
                </a:solidFill>
              </a:rPr>
              <a:t>doručení úplné žádosti</a:t>
            </a:r>
          </a:p>
          <a:p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Prodloužení lhůty (odst.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 30 dnů (nelze prodloužit opakovaně, byť nastane jiný ze zákonných důvodů)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Usnesením poznamenaným do spisu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Zákonem stanovené důvody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Obstarání dalších podkladů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Ohledání na místě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Zvlášť složitý případ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11A0961-B6B6-4260-95E6-58946BBA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Lhůty pro vydání JES (§ 5) </a:t>
            </a:r>
          </a:p>
        </p:txBody>
      </p:sp>
    </p:spTree>
    <p:extLst>
      <p:ext uri="{BB962C8B-B14F-4D97-AF65-F5344CB8AC3E}">
        <p14:creationId xmlns:p14="http://schemas.microsoft.com/office/powerpoint/2010/main" val="7468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70613C0-D1F8-456C-B26D-9901C6C077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416824" cy="352839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Obecně k fikci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§ 178 odst. 3 </a:t>
            </a:r>
            <a:r>
              <a:rPr lang="cs-CZ" dirty="0" err="1"/>
              <a:t>StavZ</a:t>
            </a:r>
            <a:r>
              <a:rPr lang="cs-CZ" dirty="0"/>
              <a:t>: „nevydá-li dotčený orgán závazné stanovisko ve lhůtě pro jeho vydání, považuje se za </a:t>
            </a:r>
            <a:r>
              <a:rPr lang="cs-CZ" dirty="0">
                <a:solidFill>
                  <a:schemeClr val="tx1"/>
                </a:solidFill>
              </a:rPr>
              <a:t>souhlasné a bez podmínek</a:t>
            </a:r>
            <a:r>
              <a:rPr lang="cs-CZ" dirty="0"/>
              <a:t>“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Nastává dnem následujícím po marném uplynutí lhůty, případně prodloužené lhůty – poté již není možné bez dalšího vydat řádné JES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Stavební úřad by si měl ověřit u orgánu JES, zda fikce nastala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Výjimky z fikce (§ 178 odst. 4 stavebního zákona)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k posouzení vlivů záměru podle § 9a ZPV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Jednotné environmentální stanovisko, pokud je vydáno namísto závazného stanoviska k posouzení vlivů záměru podle § 9a ZPV nebo správního úkonu podle ZOPK, kterým se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posuzuje splnění podmínek pro stanovení odchylného postupu při ochraně ptáků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vyslovuje souhlas k zásahům, které by mohly vést k závažnému nebo nevratnému poškození nebo ke zničení evropského stanoviště nebo stanoviště evropsky významných druhů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uděluje souhlas k činnostem v ptačích oblastech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posuzuje splnění podmínek pro povolení výjimky ze zákazů u zvláště chráněných druhů rostlin a živočichů, které jsou předmětem ochrany podle práva Evropské unie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355600">
              <a:buClr>
                <a:schemeClr val="tx1"/>
              </a:buClr>
            </a:pPr>
            <a:endParaRPr lang="cs-CZ" dirty="0"/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8FEBC93-F187-4897-8FD5-0E24669D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Fikce souhlasu JES (§ 178 odst. 3 stavebního zákona) </a:t>
            </a:r>
          </a:p>
        </p:txBody>
      </p:sp>
    </p:spTree>
    <p:extLst>
      <p:ext uri="{BB962C8B-B14F-4D97-AF65-F5344CB8AC3E}">
        <p14:creationId xmlns:p14="http://schemas.microsoft.com/office/powerpoint/2010/main" val="31566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D7018B-EB16-4814-8897-D391F38072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200800" cy="3289096"/>
          </a:xfrm>
        </p:spPr>
        <p:txBody>
          <a:bodyPr/>
          <a:lstStyle/>
          <a:p>
            <a:pPr marL="536575" indent="-180975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uděluje souhlas k činnostem vymezeným v bližších ochranných podmínkách zvláště chráněných území, která byla vyhlášena k zajištění udržení příznivého stavu evropských stanovišť nebo stanovišť evropsky významných druhů, které jsou předmětem ochrany evropsky významných lokalit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opravy fiktivního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fiktivního JES postupem podle § 179 </a:t>
            </a:r>
            <a:r>
              <a:rPr lang="cs-CZ" dirty="0" err="1"/>
              <a:t>StavZ</a:t>
            </a:r>
            <a:r>
              <a:rPr lang="cs-CZ" dirty="0"/>
              <a:t> – nebyly-li splněny podmínky pro vydání, vydá nadřízený správní orgán nové JES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Vydává správní orgán nadřízený orgánu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podle § 149 odst. 7 správního řádu – směřuje-li proti JES odvolání, kterým je napadeno rozhodnutí o povolení záměru</a:t>
            </a:r>
          </a:p>
          <a:p>
            <a:pPr marL="538163" indent="-1793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Vydává správní orgán nadřízený orgánu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Vydání nového (řádného) JES za splnění podmínek § 3 </a:t>
            </a:r>
            <a:r>
              <a:rPr lang="cs-CZ" dirty="0" err="1"/>
              <a:t>StavZ</a:t>
            </a:r>
            <a:r>
              <a:rPr lang="cs-CZ" dirty="0"/>
              <a:t> – </a:t>
            </a:r>
            <a:r>
              <a:rPr lang="cs-CZ" dirty="0">
                <a:solidFill>
                  <a:schemeClr val="tx1"/>
                </a:solidFill>
              </a:rPr>
              <a:t>nově zjištěné okolnosti, které nemohly být zjištěny dříve</a:t>
            </a:r>
            <a:r>
              <a:rPr lang="cs-CZ" dirty="0"/>
              <a:t> (viz kapitolu 10.4 metodického pokynu) 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Vydává orgán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0934A0-E760-4CCB-9AA4-35087F6D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Fikce souhlasu JES </a:t>
            </a:r>
          </a:p>
        </p:txBody>
      </p:sp>
    </p:spTree>
    <p:extLst>
      <p:ext uri="{BB962C8B-B14F-4D97-AF65-F5344CB8AC3E}">
        <p14:creationId xmlns:p14="http://schemas.microsoft.com/office/powerpoint/2010/main" val="12435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3DFE966-904C-4797-B706-BA8244B7B9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560840" cy="3672408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Náležitosti jednotného environmentálního stanoviska (§ 6)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Výrok, že je záměr z hlediska vlivů na životní prostředí </a:t>
            </a:r>
            <a:r>
              <a:rPr lang="cs-CZ" dirty="0">
                <a:solidFill>
                  <a:schemeClr val="tx1"/>
                </a:solidFill>
              </a:rPr>
              <a:t>přípustný nebo nepřípustný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Nedělitelný</a:t>
            </a:r>
            <a:r>
              <a:rPr lang="cs-CZ" dirty="0"/>
              <a:t>, JES přezkoumatelný pouze jako celek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Samostatně uvedené výrokové body u těch nahrazovaných správních úkonů, které mají formu rozhodnutí (kácení dřevin, výjimky z druhové ochrany, výjimky ze zákazů u jeskyní, odchylný postup, odnímání PUPFL)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Podmínky pro povolení záměru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Přezkoumatelné odůvodnění přípustnosti nebo nepřípustnosti záměru jako celku, odůvodnění podmínek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Platnost (§ 7)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5 let s možností opakovaného prodlužování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 žádost žadatele (§ 8)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Ex offo podle § 3 </a:t>
            </a:r>
            <a:r>
              <a:rPr lang="cs-CZ" dirty="0" err="1"/>
              <a:t>StavZ</a:t>
            </a:r>
            <a:r>
              <a:rPr lang="cs-CZ" dirty="0"/>
              <a:t> (nové okolnosti)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Zveřejňování (§ 10)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všechna JES, bezodkladně, alespoň 15 dnů, povinnost anonymizace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A8258F9-243E-40F7-8A71-0C7944AF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272808" cy="318583"/>
          </a:xfrm>
        </p:spPr>
        <p:txBody>
          <a:bodyPr>
            <a:normAutofit/>
          </a:bodyPr>
          <a:lstStyle/>
          <a:p>
            <a:r>
              <a:rPr lang="cs-CZ" dirty="0"/>
              <a:t>Postup při vydávání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28093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F11128AB-AB7C-4F1F-9357-54D48ABB1D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059582"/>
            <a:ext cx="7776864" cy="3528392"/>
          </a:xfrm>
        </p:spPr>
        <p:txBody>
          <a:bodyPr/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Metodické pokyny 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K zavedení JES do praxe správních orgánů (Věstník MŽP, říjen 2023) - potřeba aktualizovat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K aplikaci společného rozhodnutí podle ZOPK (Věstník MŽP, leden 2024)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Společné stanovisko resortů k přechodnému období (web MMR)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Společné stanovisko k vydávání závazných stanovisek dotčených orgánů v řízení podle starého stavebního zákona (web MMR)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MŽP k jednotnému environmentálnímu stanovisku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https://www.mzp.cz/cz/jednotne_environmentalni_stanovisko</a:t>
            </a:r>
            <a:endParaRPr lang="cs-CZ" dirty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Dotazy, metodické výklady, konference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Metodické vedení - výjezdy, školení, setkání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Konference JES (červen, další </a:t>
            </a:r>
            <a:r>
              <a:rPr lang="cs-CZ" b="1" dirty="0">
                <a:solidFill>
                  <a:schemeClr val="tx1"/>
                </a:solidFill>
              </a:rPr>
              <a:t>plánovaná v termínu 19. – 20. listopadu 2024</a:t>
            </a:r>
            <a:r>
              <a:rPr lang="cs-CZ" dirty="0"/>
              <a:t>)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Výjezdy na pozvání, řeší se další plány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Novelizace zákona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Legislativně technické úpravy, kompetence, proces EIA a JES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CBBCE266-D512-43E3-9A74-20CBD339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99542"/>
            <a:ext cx="5976664" cy="246575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30302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EC076D-6BFA-4356-8AE7-9E1DC2BB4F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488832" cy="3289096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vydání JES nemá účastníky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Jedná se o proces vydání závazného stanoviska, v němž není účastenství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Účastenství je možné v řízení o vydání následného povolení, pro nějž je JES podkladem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Účastenství podle § 70 odst. 2 ZOPK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 </a:t>
            </a:r>
            <a:r>
              <a:rPr lang="cs-CZ" dirty="0">
                <a:solidFill>
                  <a:schemeClr val="tx1"/>
                </a:solidFill>
              </a:rPr>
              <a:t>ve všech správních řízeních podle zákona o ochraně přírody a krajiny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 v řízeních o povolení záměru vedených stavebním úřadem, </a:t>
            </a:r>
            <a:r>
              <a:rPr lang="cs-CZ" dirty="0">
                <a:solidFill>
                  <a:schemeClr val="tx1"/>
                </a:solidFill>
              </a:rPr>
              <a:t>je-li součástí výroku rozhodnutí (formulovaného na základě JES) povolení ke kácení a/nebo výjimka ze zákazů u zvláště chráněných druhů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Účastenství podle zákona o posuzování vlivů na životní prostředí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Zůstává nedotčeno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Spolek, který vznikl alespoň </a:t>
            </a:r>
            <a:r>
              <a:rPr lang="cs-CZ" dirty="0">
                <a:solidFill>
                  <a:schemeClr val="tx1"/>
                </a:solidFill>
              </a:rPr>
              <a:t>tři roky </a:t>
            </a:r>
            <a:r>
              <a:rPr lang="cs-CZ" dirty="0"/>
              <a:t>před tím, kdy byla zveřejněna informace o navazujícím řízení, nebo kdy bylo vydáno rozhodnutí, které je prvním úkonem v řízení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/>
              <a:t>Spolek, který svými podpisy podpořilo </a:t>
            </a:r>
            <a:r>
              <a:rPr lang="pl-PL" dirty="0">
                <a:solidFill>
                  <a:schemeClr val="tx1"/>
                </a:solidFill>
              </a:rPr>
              <a:t>nejméně 200 osob</a:t>
            </a:r>
            <a:r>
              <a:rPr lang="pl-PL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AB8040-45D4-4744-A1FF-E1CC23BE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Účast veřejnosti</a:t>
            </a:r>
          </a:p>
        </p:txBody>
      </p:sp>
    </p:spTree>
    <p:extLst>
      <p:ext uri="{BB962C8B-B14F-4D97-AF65-F5344CB8AC3E}">
        <p14:creationId xmlns:p14="http://schemas.microsoft.com/office/powerpoint/2010/main" val="10485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A6BD40-16E7-4BB4-9137-840EFDF5E7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056784" cy="3528392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Přezkum JES v rámci odvolání proti následnému rozhodnutí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Postup podle § 149 odst. 7 </a:t>
            </a:r>
            <a:r>
              <a:rPr lang="cs-CZ" dirty="0" err="1"/>
              <a:t>SprŘ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Směřuje-li odvolání proti rozhodnutí, pro nějž byl JES podkladem, proti obsahu JES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Výsledkem </a:t>
            </a:r>
            <a:r>
              <a:rPr lang="cs-CZ" dirty="0">
                <a:solidFill>
                  <a:schemeClr val="tx2"/>
                </a:solidFill>
              </a:rPr>
              <a:t>je</a:t>
            </a:r>
            <a:r>
              <a:rPr lang="cs-CZ" dirty="0">
                <a:solidFill>
                  <a:schemeClr val="tx1"/>
                </a:solidFill>
              </a:rPr>
              <a:t> potvrzení nebo změna JES </a:t>
            </a:r>
            <a:r>
              <a:rPr lang="cs-CZ" dirty="0"/>
              <a:t>nadřízeným orgánem orgánu JES</a:t>
            </a:r>
          </a:p>
          <a:p>
            <a:pPr marL="173038" indent="-173038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Omezení odvolacích námitek podle § 226 odst. 2 </a:t>
            </a:r>
            <a:r>
              <a:rPr lang="cs-CZ" dirty="0" err="1"/>
              <a:t>StavZ</a:t>
            </a:r>
            <a:r>
              <a:rPr lang="cs-CZ" dirty="0"/>
              <a:t> </a:t>
            </a: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Přezkum zákonnosti podle § 149 odst. 8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SprŘ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Nezákonné (nikoli věcně nesprávné) JES může nadřízený správní orgán zrušit nebo změnit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 Lhůty pro přezkumné řízení</a:t>
            </a:r>
          </a:p>
          <a:p>
            <a:pPr marL="531813" indent="-1730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cs-CZ" dirty="0">
                <a:solidFill>
                  <a:schemeClr val="tx1"/>
                </a:solidFill>
              </a:rPr>
              <a:t>stavební záměry </a:t>
            </a:r>
            <a:r>
              <a:rPr lang="cs-CZ" dirty="0"/>
              <a:t>se použije § 179a </a:t>
            </a:r>
            <a:r>
              <a:rPr lang="cs-CZ" dirty="0" err="1"/>
              <a:t>StavZ</a:t>
            </a:r>
            <a:r>
              <a:rPr lang="cs-CZ" dirty="0"/>
              <a:t>, dle něhož je možné </a:t>
            </a:r>
            <a:r>
              <a:rPr lang="cs-CZ" dirty="0">
                <a:solidFill>
                  <a:schemeClr val="tx1"/>
                </a:solidFill>
              </a:rPr>
              <a:t>zahájit přezkumné řízení do 6 měsíců </a:t>
            </a:r>
            <a:r>
              <a:rPr lang="cs-CZ" dirty="0"/>
              <a:t>od právní moci rozhodnutí, pro nějž bylo JES podkladem; </a:t>
            </a:r>
            <a:r>
              <a:rPr lang="cs-CZ" dirty="0">
                <a:solidFill>
                  <a:schemeClr val="tx1"/>
                </a:solidFill>
              </a:rPr>
              <a:t>změnit nebo zrušit JES lze do 9 měsíců</a:t>
            </a:r>
            <a:r>
              <a:rPr lang="cs-CZ" dirty="0"/>
              <a:t> od právní moci rozhodnutí</a:t>
            </a:r>
          </a:p>
          <a:p>
            <a:pPr marL="531813" indent="-1730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cs-CZ" dirty="0">
                <a:solidFill>
                  <a:schemeClr val="tx1"/>
                </a:solidFill>
              </a:rPr>
              <a:t>ostatní záměry </a:t>
            </a:r>
            <a:r>
              <a:rPr lang="cs-CZ" dirty="0"/>
              <a:t>se použije § 149 odst. 8 </a:t>
            </a:r>
            <a:r>
              <a:rPr lang="cs-CZ" dirty="0" err="1"/>
              <a:t>SprŘ</a:t>
            </a:r>
            <a:r>
              <a:rPr lang="cs-CZ" dirty="0"/>
              <a:t>, dle něhož je </a:t>
            </a:r>
            <a:r>
              <a:rPr lang="cs-CZ" dirty="0">
                <a:solidFill>
                  <a:schemeClr val="tx1"/>
                </a:solidFill>
              </a:rPr>
              <a:t>možné zahájit přezkumné řízení do 1 roku </a:t>
            </a:r>
            <a:r>
              <a:rPr lang="cs-CZ" dirty="0"/>
              <a:t>od právní moci rozhodnutí, a </a:t>
            </a:r>
            <a:r>
              <a:rPr lang="cs-CZ" dirty="0">
                <a:solidFill>
                  <a:schemeClr val="tx1"/>
                </a:solidFill>
              </a:rPr>
              <a:t>zrušit nebo změnit JES lze do 15 měsíců </a:t>
            </a:r>
            <a:r>
              <a:rPr lang="cs-CZ" dirty="0"/>
              <a:t>od právní moci rozhodnutí</a:t>
            </a: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3038" indent="-173038">
              <a:buClr>
                <a:schemeClr val="tx1"/>
              </a:buClr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DC19D8-BF73-495D-A425-B5D60E9D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Přezkum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12998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A5D258-43F7-42AF-A7FB-2D4C4509F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560840" cy="3600400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dodržování podmínek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Podmínky, který byly stanoveny v JES a byly převzaty do rozhodnutí vydaného v následném řízení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Vlastní iniciativa příslušného orgánu, případně podnět jiného subjektu (FO, PO – typicky stavebního úřadu)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Podle kontrolního řádu (zákon č. 255/2012 Sb.)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k nápravě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Opatření směřující k odstranění závadného stavu vzniklého nedodržením podmínek stanovených na základě JES rozhodnutím v následném řízení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Přestupky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Skutková podstata </a:t>
            </a:r>
            <a:r>
              <a:rPr lang="cs-CZ" dirty="0">
                <a:solidFill>
                  <a:schemeClr val="tx1"/>
                </a:solidFill>
              </a:rPr>
              <a:t>nesplnění podmínek stanovených na základě JES rozhodnutím v následném řízení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Pokuta</a:t>
            </a:r>
          </a:p>
          <a:p>
            <a:pPr marL="531813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Až 1 milion Kč pro fyzické osoby</a:t>
            </a:r>
          </a:p>
          <a:p>
            <a:pPr marL="531813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Až 10 milionů Kč pro podnikající fyzické osoby, právnické osoby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Orgánem příslušným k projednání přestupku je </a:t>
            </a:r>
            <a:r>
              <a:rPr lang="cs-CZ" dirty="0">
                <a:solidFill>
                  <a:schemeClr val="tx1"/>
                </a:solidFill>
              </a:rPr>
              <a:t>správní orgán, který vydal JES </a:t>
            </a:r>
            <a:r>
              <a:rPr lang="cs-CZ" dirty="0"/>
              <a:t>(MŽP, KÚ, OÚ ORP, VÚ)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Stavební úřady nejsou kompetentní k projednávání těchto přestupků </a:t>
            </a:r>
            <a:r>
              <a:rPr lang="cs-CZ" dirty="0"/>
              <a:t>(§ 304 odst. 2 </a:t>
            </a:r>
            <a:r>
              <a:rPr lang="cs-CZ" dirty="0" err="1"/>
              <a:t>StavZ</a:t>
            </a:r>
            <a:r>
              <a:rPr lang="cs-CZ" dirty="0"/>
              <a:t> to výslovně vylučuje)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4DD14F-8B77-4E5E-8A8D-476C54A4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Kontrola, ukládání nápravných opatření, přestupky</a:t>
            </a:r>
          </a:p>
        </p:txBody>
      </p:sp>
    </p:spTree>
    <p:extLst>
      <p:ext uri="{BB962C8B-B14F-4D97-AF65-F5344CB8AC3E}">
        <p14:creationId xmlns:p14="http://schemas.microsoft.com/office/powerpoint/2010/main" val="32982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3457B7-91D9-4D3E-A4AA-C3033D104E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056784" cy="3289096"/>
          </a:xfrm>
        </p:spPr>
        <p:txBody>
          <a:bodyPr/>
          <a:lstStyle/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Žádosti o vydání správních úkonů podané před nabytím účinnosti zákona se vyřídí podle dosavadních právních předpisů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Byl-li před nabytím účinnosti zákona vydán některý ze správních úkonů, namísto nějž se podle zákona vydává JES, je na volbě žadatele, zda si ve zbytku požádá o vydání JES, nebo o vydání samostatných správních úkonů podle právní úpravy platné před nabytím účinnosti zákona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byla žádost o vydání samostatného správního úkonu podána po nabytí účinnosti zákona, nelze ji vyřídit podle dosavadních právních předpisů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záměru posuzovaného podle zákona o posuzování vlivů na životní prostředí se vydá JES, pokud byl proces posouzení zahájen po nabytí účinnosti tohoto zákona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řízeních o opravných prostředcích, jakož i při dalších postupech s nimi souvisejících, se postupuje podle dosavadních právních předpisů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DFE56E-9112-451F-9B85-91207159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Přechodná ustanovení (§ 19)</a:t>
            </a:r>
          </a:p>
        </p:txBody>
      </p:sp>
    </p:spTree>
    <p:extLst>
      <p:ext uri="{BB962C8B-B14F-4D97-AF65-F5344CB8AC3E}">
        <p14:creationId xmlns:p14="http://schemas.microsoft.com/office/powerpoint/2010/main" val="33851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5F6E8E-F9C1-40D5-A890-F9D4AA779E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776864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Přechodné období upravuje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334a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StavZ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19 odst. 6 zákona o JES jej plně respektuje a stanoví, že se v přechodném období zákon použije pouze pro záměr, který je vyhrazenou stavbou uvedenou v příloze č. 3 ke stavebnímu zákonu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metodické doporučení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 resortů, kterých se týká:</a:t>
            </a:r>
          </a:p>
          <a:p>
            <a:pPr>
              <a:spcAft>
                <a:spcPts val="0"/>
              </a:spcAft>
              <a:buClr>
                <a:schemeClr val="tx1"/>
              </a:buClr>
            </a:pP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https://mmr.gov.cz/getattachment/167a6b6b-2dda-470f-a1f3-97c334f85eca/Spolecne-stanovisko-ministerstev-k-%C2%A7-334a.pdf.aspx?lang=cs-CZ&amp;ext=.pdf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</a:p>
          <a:p>
            <a:pPr>
              <a:buClr>
                <a:schemeClr val="tx1"/>
              </a:buClr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890588" indent="-890588">
              <a:buClr>
                <a:schemeClr val="tx1"/>
              </a:buClr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 se v období od 1. 1. 2024 do 30. 6. 2024 vydává pouze pro záměry vyhrazených staveb, v ostatních případech se postupuje podle dosavadních právních předpisů, tj. ke dni 31. 12. 2023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všechny záměry se bude JES vydávat od 1. 7. 2024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Změny, obsažené v jednotlivých částech zákona č. 149/2023 Sb., které nesouvisí s vydáváním JES, resp. s povolováním záměru podle stavebního zákona, nabývají účinnosti od 1. 1. 2024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pokyn, kap. 18.2., uvádí aplikovatelnost jednotlivých změn ve všech dotčených zákonech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56BA52-ECE6-4EE1-BB9E-A2F1283E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Přechodné období (§ 334a stavebního zákona)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B3A5951-91C0-422E-8426-BF7B9CD6A456}"/>
              </a:ext>
            </a:extLst>
          </p:cNvPr>
          <p:cNvSpPr/>
          <p:nvPr/>
        </p:nvSpPr>
        <p:spPr>
          <a:xfrm>
            <a:off x="755576" y="2571750"/>
            <a:ext cx="720080" cy="31858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6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D40C6-8BC3-29A0-1154-499923D75F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354159"/>
            <a:ext cx="7416824" cy="3066527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stanovisko k vydávání závazných stanovisek dotčených orgánů v řízení podle zákona č. 183/2006 Sb., po nabytí plné účinnosti zákona č. 283/2021 Sb.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 err="1"/>
              <a:t>Ust</a:t>
            </a:r>
            <a:r>
              <a:rPr lang="cs-CZ" dirty="0"/>
              <a:t>. § 330 odst. 1 </a:t>
            </a:r>
            <a:r>
              <a:rPr lang="cs-CZ" dirty="0" err="1"/>
              <a:t>StavZ</a:t>
            </a:r>
            <a:r>
              <a:rPr lang="cs-CZ" dirty="0"/>
              <a:t> se vztahuje i na dotčené orgány a jejich správní úkony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 vydávání JES se § 330 odst. 1 </a:t>
            </a:r>
            <a:r>
              <a:rPr lang="cs-CZ" dirty="0" err="1"/>
              <a:t>StavZ</a:t>
            </a:r>
            <a:r>
              <a:rPr lang="cs-CZ" dirty="0"/>
              <a:t> nevztahuje, neboť zákon o JES obsahuje vlastní přechodná ustanovení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 se vydává i pro záměry povolované podle starého stavebního zákona, byla-li žádost o vydání JES, resp. některého z nahrazovaných správních úkonů, podána po 1. 7. 2024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Aplikují se standardní přechodná ustanovení podle § 19 zákona o JES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Žádosti je nutné posuzovat materiálně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Vždy je třeba </a:t>
            </a:r>
            <a:r>
              <a:rPr lang="cs-CZ" b="1" dirty="0">
                <a:solidFill>
                  <a:schemeClr val="tx1"/>
                </a:solidFill>
              </a:rPr>
              <a:t>zjišťovat, zda byl již některý ze správních úkonů vydán</a:t>
            </a:r>
            <a:r>
              <a:rPr lang="cs-CZ" dirty="0"/>
              <a:t>, či zda žadatele žádá o vydání prvního podkladového úkonu pro povolení záměru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AF56E1-77A4-B474-2D35-E1FA00DD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541152"/>
          </a:xfrm>
        </p:spPr>
        <p:txBody>
          <a:bodyPr/>
          <a:lstStyle/>
          <a:p>
            <a:r>
              <a:rPr lang="cs-CZ" dirty="0"/>
              <a:t>Přechodná ustanovení ve vazbě na nabytí plné účinnosti stavebního zákona a zákona o JES</a:t>
            </a:r>
          </a:p>
        </p:txBody>
      </p:sp>
    </p:spTree>
    <p:extLst>
      <p:ext uri="{BB962C8B-B14F-4D97-AF65-F5344CB8AC3E}">
        <p14:creationId xmlns:p14="http://schemas.microsoft.com/office/powerpoint/2010/main" val="36257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92061A7-A8A0-4505-AF63-DE677C17BA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200800" cy="3600400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Upraveno stavebním zákonem (§ 176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Vydáváno </a:t>
            </a:r>
            <a:r>
              <a:rPr lang="cs-CZ" dirty="0">
                <a:solidFill>
                  <a:schemeClr val="tx1"/>
                </a:solidFill>
              </a:rPr>
              <a:t>obligatorně</a:t>
            </a:r>
            <a:r>
              <a:rPr lang="cs-CZ" dirty="0"/>
              <a:t> za splnění podmínek:</a:t>
            </a:r>
          </a:p>
          <a:p>
            <a:pPr marL="538163" indent="-1793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JES vydáváno pro záměr podléhající povolení podle stavebního zákona</a:t>
            </a:r>
          </a:p>
          <a:p>
            <a:pPr marL="538163" indent="-1793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Stejný správní orgán, který vydává JES, vydává ještě jiné závazné stanovisko pro tentýž záměr, např. závazné stanovisko podle zákona o státní památkové péči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JES není součástí koordinovaného ZS pouze v případě, že je jeho součástí ZS podle  § 9a ZPV 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Možnost využití § 140 správního řádu – vyloučení JES do samostatného řízení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Náležitosti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Obecné podle správního řádu (shodná pro všechna závazná stanoviska)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Všechny podle zákona o JES, a tedy i podle složkových zákonů (viz § 6 ZJES)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Jeden </a:t>
            </a:r>
            <a:r>
              <a:rPr lang="cs-CZ" dirty="0">
                <a:solidFill>
                  <a:schemeClr val="tx1"/>
                </a:solidFill>
              </a:rPr>
              <a:t>souhrnný výrok o (ne)přípustnosti záměru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Odůvodnění, podmínky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Lhůty odpovídají JES – včetně možnosti prodloužení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Odlišnosti JES a koordinovaného závazného stanoviska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Oddělitelné části výroku, dělený přezkum, předpoklad stejné příslušnosti správního orgánu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40649FF-8EA5-4B72-8A49-B4D60646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768752" cy="318583"/>
          </a:xfrm>
        </p:spPr>
        <p:txBody>
          <a:bodyPr/>
          <a:lstStyle/>
          <a:p>
            <a:r>
              <a:rPr lang="cs-CZ" dirty="0"/>
              <a:t>Koordinované závazné stanovisko</a:t>
            </a:r>
          </a:p>
        </p:txBody>
      </p:sp>
    </p:spTree>
    <p:extLst>
      <p:ext uri="{BB962C8B-B14F-4D97-AF65-F5344CB8AC3E}">
        <p14:creationId xmlns:p14="http://schemas.microsoft.com/office/powerpoint/2010/main" val="15068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8273D9F-1AF4-432F-8A1A-4155D9DCE4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776864" cy="3289096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rozhodnutí podle § 83 odst. 4 (tzv. „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nejesové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Spojení více </a:t>
            </a:r>
            <a:r>
              <a:rPr lang="cs-CZ" b="1" dirty="0">
                <a:solidFill>
                  <a:schemeClr val="tx1"/>
                </a:solidFill>
              </a:rPr>
              <a:t>správních rozhodnutí </a:t>
            </a:r>
            <a:r>
              <a:rPr lang="cs-CZ" dirty="0"/>
              <a:t>do jednoho (ne jiné formy správních aktů)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Výhradně </a:t>
            </a:r>
            <a:r>
              <a:rPr lang="cs-CZ" b="1" dirty="0">
                <a:solidFill>
                  <a:schemeClr val="tx1"/>
                </a:solidFill>
              </a:rPr>
              <a:t>záměry, pro něž se nevydává JES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Podmínkou je </a:t>
            </a:r>
            <a:r>
              <a:rPr lang="cs-CZ" b="1" dirty="0">
                <a:solidFill>
                  <a:schemeClr val="tx1"/>
                </a:solidFill>
              </a:rPr>
              <a:t>příslušnost jednoho správního orgánu </a:t>
            </a:r>
            <a:r>
              <a:rPr lang="cs-CZ" dirty="0">
                <a:solidFill>
                  <a:schemeClr val="tx2"/>
                </a:solidFill>
              </a:rPr>
              <a:t>pro vedení všech správních řízení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rozhodnutí podle § 83 odst. 9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 Výhradně pro </a:t>
            </a:r>
            <a:r>
              <a:rPr lang="cs-CZ" b="1" dirty="0">
                <a:solidFill>
                  <a:schemeClr val="tx1"/>
                </a:solidFill>
              </a:rPr>
              <a:t>záměry, pro něž se vydává JES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P</a:t>
            </a:r>
            <a:r>
              <a:rPr lang="cs-CZ" dirty="0"/>
              <a:t>okud se nacházejí (alespoň zčásti) ve zvláště chráněném území nebo na území lokality NATURA 2000 (neplatí pro jejich ochranná pásma)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Zahrnuje </a:t>
            </a:r>
            <a:r>
              <a:rPr lang="cs-CZ" b="1" dirty="0">
                <a:solidFill>
                  <a:schemeClr val="tx1"/>
                </a:solidFill>
              </a:rPr>
              <a:t>všechny správní úkony </a:t>
            </a:r>
            <a:r>
              <a:rPr lang="cs-CZ" dirty="0"/>
              <a:t>potřebné pro povolení záměru podle zákona o ochraně přírody a krajiny, bez ohledu na jejich právní formu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U záměrů na území národních parků zahrnuje navíc souhlas s odnětím ze ZPF, rozhodnutí o odnětí PUPFL a závazné stanovisko k dotčení PUPFL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A3B994-67C7-4C2D-86B8-34760864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984776" cy="318583"/>
          </a:xfrm>
        </p:spPr>
        <p:txBody>
          <a:bodyPr>
            <a:normAutofit/>
          </a:bodyPr>
          <a:lstStyle/>
          <a:p>
            <a:r>
              <a:rPr lang="cs-CZ" dirty="0"/>
              <a:t>Společné rozhodnutí podle zákona o ochraně přírody a krajiny</a:t>
            </a:r>
          </a:p>
        </p:txBody>
      </p:sp>
    </p:spTree>
    <p:extLst>
      <p:ext uri="{BB962C8B-B14F-4D97-AF65-F5344CB8AC3E}">
        <p14:creationId xmlns:p14="http://schemas.microsoft.com/office/powerpoint/2010/main" val="41041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772E48B-ADBB-4CAF-AE7B-79D2B2D1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653102"/>
            <a:ext cx="5976664" cy="541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3200" dirty="0"/>
              <a:t>Děkuji vám za pozornost.</a:t>
            </a:r>
          </a:p>
        </p:txBody>
      </p:sp>
      <p:sp>
        <p:nvSpPr>
          <p:cNvPr id="3" name="Zástupný symbol pro text 4">
            <a:extLst>
              <a:ext uri="{FF2B5EF4-FFF2-40B4-BE49-F238E27FC236}">
                <a16:creationId xmlns:a16="http://schemas.microsoft.com/office/drawing/2014/main" id="{2A11899D-64A9-4B63-9012-EC51C3C2A69E}"/>
              </a:ext>
            </a:extLst>
          </p:cNvPr>
          <p:cNvSpPr txBox="1">
            <a:spLocks/>
          </p:cNvSpPr>
          <p:nvPr/>
        </p:nvSpPr>
        <p:spPr>
          <a:xfrm>
            <a:off x="6012160" y="3075806"/>
            <a:ext cx="2667412" cy="14533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45876D-A996-45DC-8AA3-F0D01524AA35}"/>
              </a:ext>
            </a:extLst>
          </p:cNvPr>
          <p:cNvSpPr txBox="1"/>
          <p:nvPr/>
        </p:nvSpPr>
        <p:spPr>
          <a:xfrm>
            <a:off x="3834172" y="3219822"/>
            <a:ext cx="4355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</a:rPr>
              <a:t>		Mgr. Pavel Chlíbek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Ministerstvo životního prostředí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Odbor legislativní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tel. 604 108 166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pavel.chlibek@mzp.cz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624736" cy="318583"/>
          </a:xfrm>
        </p:spPr>
        <p:txBody>
          <a:bodyPr/>
          <a:lstStyle/>
          <a:p>
            <a:r>
              <a:rPr lang="cs-CZ" dirty="0"/>
              <a:t>Příprava zákona o jednotném environmentálním stanovisku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56464"/>
            <a:ext cx="7346277" cy="3503517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Programové prohlášení vlády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Závazek novelizace stavebního zákona (č. 283/2021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Zavedení </a:t>
            </a:r>
            <a:r>
              <a:rPr lang="cs-CZ" dirty="0">
                <a:solidFill>
                  <a:schemeClr val="tx1"/>
                </a:solidFill>
              </a:rPr>
              <a:t>jednotného environmentálního povolení</a:t>
            </a:r>
          </a:p>
          <a:p>
            <a:pPr>
              <a:buClr>
                <a:schemeClr val="tx1"/>
              </a:buClr>
            </a:pPr>
            <a:r>
              <a:rPr lang="cs-CZ" dirty="0"/>
              <a:t>	    zákon č. 148/2023 Sb., o jednotném environmentálním stanovisku</a:t>
            </a:r>
          </a:p>
          <a:p>
            <a:pPr marL="1071563" indent="-1071563" defTabSz="893763">
              <a:buClr>
                <a:schemeClr val="tx1"/>
              </a:buClr>
            </a:pPr>
            <a:r>
              <a:rPr lang="cs-CZ" dirty="0"/>
              <a:t>	zákon č. 149/2023 Sb., kterým se mění některé zákony v souvislosti s přijetím zákona o 	    jednotném environmentálním stanovisku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na novelu stavebního zákona</a:t>
            </a:r>
            <a:r>
              <a:rPr lang="cs-CZ" dirty="0"/>
              <a:t> (zákonem č. 152/2023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Zrušení státní stavební správy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Integrace otázek z oblasti ochrany životního prostředí do soustavy stávajících správních orgánů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Výslovné provázání ZJES a </a:t>
            </a:r>
            <a:r>
              <a:rPr lang="cs-CZ" dirty="0" err="1"/>
              <a:t>StavZ</a:t>
            </a:r>
            <a:endParaRPr lang="cs-CZ" dirty="0"/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§ 176 odst. 2 (koordinované ZS)</a:t>
            </a:r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§ 178 odst. 3 a 4 (fikce) </a:t>
            </a:r>
          </a:p>
          <a:p>
            <a:pPr marL="533400" lvl="3" indent="-171450">
              <a:spcAft>
                <a:spcPts val="600"/>
              </a:spcAft>
              <a:buClr>
                <a:schemeClr val="tx1"/>
              </a:buClr>
            </a:pPr>
            <a:r>
              <a:rPr lang="cs-CZ" dirty="0"/>
              <a:t>§ 304 (přestupky z JES stavební úřady neprojednávají)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Vazba na </a:t>
            </a:r>
            <a:r>
              <a:rPr lang="cs-CZ" dirty="0">
                <a:solidFill>
                  <a:schemeClr val="tx1"/>
                </a:solidFill>
              </a:rPr>
              <a:t>přechodné období</a:t>
            </a:r>
            <a:r>
              <a:rPr lang="cs-CZ" dirty="0"/>
              <a:t> podle § 334a </a:t>
            </a:r>
            <a:r>
              <a:rPr lang="cs-CZ" dirty="0" err="1"/>
              <a:t>StavZ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Zamýšlené využití společných digitálních systémů – </a:t>
            </a:r>
            <a:r>
              <a:rPr lang="cs-CZ" dirty="0">
                <a:solidFill>
                  <a:schemeClr val="tx1"/>
                </a:solidFill>
              </a:rPr>
              <a:t>portál stavebníka</a:t>
            </a:r>
            <a:r>
              <a:rPr lang="cs-CZ" dirty="0"/>
              <a:t>, evidence stavebních postupů, </a:t>
            </a:r>
            <a:r>
              <a:rPr lang="cs-CZ" dirty="0">
                <a:solidFill>
                  <a:schemeClr val="tx1"/>
                </a:solidFill>
              </a:rPr>
              <a:t>ISSŘ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2D08A61E-E887-4B5F-9ED6-C4DA682FF496}"/>
              </a:ext>
            </a:extLst>
          </p:cNvPr>
          <p:cNvSpPr/>
          <p:nvPr/>
        </p:nvSpPr>
        <p:spPr>
          <a:xfrm>
            <a:off x="991158" y="1869674"/>
            <a:ext cx="574603" cy="21602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2"/>
              </a:solidFill>
              <a:highlight>
                <a:srgbClr val="7FBA22"/>
              </a:highlight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32BDDEFA-5F60-490B-979C-8EE73190DF60}"/>
              </a:ext>
            </a:extLst>
          </p:cNvPr>
          <p:cNvSpPr/>
          <p:nvPr/>
        </p:nvSpPr>
        <p:spPr>
          <a:xfrm>
            <a:off x="991157" y="2188126"/>
            <a:ext cx="574603" cy="21602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2"/>
              </a:solidFill>
              <a:highlight>
                <a:srgbClr val="7FBA2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02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77EDEB-1832-413E-9934-B4A6578EF1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344816" cy="3289096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283/2021 Sb. ve znění zákona č. 152/2023 Sb.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Namísto územního a stavebního řízení zavádí jediné </a:t>
            </a:r>
            <a:r>
              <a:rPr lang="cs-CZ" b="1" dirty="0">
                <a:solidFill>
                  <a:schemeClr val="tx1"/>
                </a:solidFill>
              </a:rPr>
              <a:t>řízení o povolení záměru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Ponechává rozsáhlou síť stavebních úřadů (stanoví vyhláška)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Přílohy rozlišují </a:t>
            </a:r>
            <a:r>
              <a:rPr lang="cs-CZ" b="1" dirty="0">
                <a:solidFill>
                  <a:schemeClr val="tx1"/>
                </a:solidFill>
              </a:rPr>
              <a:t>drobné stavby</a:t>
            </a:r>
            <a:r>
              <a:rPr lang="cs-CZ" dirty="0"/>
              <a:t> (bez povolení) – příloha č. 1, např. stavby do 40 m</a:t>
            </a:r>
            <a:r>
              <a:rPr lang="cs-CZ" baseline="30000" dirty="0"/>
              <a:t>2</a:t>
            </a:r>
            <a:r>
              <a:rPr lang="cs-CZ" dirty="0"/>
              <a:t>, skleníky, opěrné zdi, </a:t>
            </a:r>
            <a:r>
              <a:rPr lang="cs-CZ" b="1" dirty="0">
                <a:solidFill>
                  <a:schemeClr val="tx1"/>
                </a:solidFill>
              </a:rPr>
              <a:t>jednoduché stavby</a:t>
            </a:r>
            <a:r>
              <a:rPr lang="cs-CZ" dirty="0"/>
              <a:t> (jednodušší režim) – příloha č. 2, např. stavby pro bydlení a rekreaci, garáže, a </a:t>
            </a:r>
            <a:r>
              <a:rPr lang="cs-CZ" b="1" dirty="0">
                <a:solidFill>
                  <a:schemeClr val="tx1"/>
                </a:solidFill>
              </a:rPr>
              <a:t>vyhrazené stavby </a:t>
            </a:r>
            <a:r>
              <a:rPr lang="cs-CZ" dirty="0"/>
              <a:t>(vazba na kompetence a přechodné období) – příloha č. 3, dálnice, dráhy, přepravní a přenosová soustava, produktovody, jaderná zařízení)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Prováděcí vyhlášky – dokumentace, požadavky na výstavbu, formuláře – včetně </a:t>
            </a:r>
            <a:r>
              <a:rPr lang="cs-CZ" b="1" dirty="0">
                <a:solidFill>
                  <a:schemeClr val="tx1"/>
                </a:solidFill>
              </a:rPr>
              <a:t>formuláře pro žádost o závazné stanovisko dotčeného orgánu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Zavádí Dopravní a energetický stavební úřad (DESÚ)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Dopravní a energetické stavby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Nadřízeným orgánem je Ministerstvo dopravy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Odvolacím orgánem je </a:t>
            </a:r>
            <a:r>
              <a:rPr lang="cs-CZ" b="1" dirty="0">
                <a:solidFill>
                  <a:schemeClr val="tx1"/>
                </a:solidFill>
              </a:rPr>
              <a:t>Ministerstvo průmyslu a obchodu a Ministerstvo dopravy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MMR je ústředním orgánem soustavy stavebních úřadů, nadřízeným však pouze pro KÚ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Vlastní požadavky na výstavbu, dokumentaci (vyhlášky)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F6D144-2327-4B4F-9C11-3B5D932B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/>
              <a:t>nový </a:t>
            </a:r>
            <a:r>
              <a:rPr lang="cs-CZ" dirty="0"/>
              <a:t>Stavební zákon</a:t>
            </a:r>
          </a:p>
        </p:txBody>
      </p:sp>
    </p:spTree>
    <p:extLst>
      <p:ext uri="{BB962C8B-B14F-4D97-AF65-F5344CB8AC3E}">
        <p14:creationId xmlns:p14="http://schemas.microsoft.com/office/powerpoint/2010/main" val="32023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46F8F1A-A684-B210-ADDF-B16CD6B5C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289096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Právní předpisy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Zákon č. 283/2021 Sb., stavební zákon, ve znění pozdějších předpisů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Vyhláška č. 149/2024 Sb., o provedení některých ustanovení stavebního zákona (tzv. formulářová vyhláška)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Vyhláška č. 190/2024 Sb., o podrobnostech provozu některých informačních systémů stavební správy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Informační systémy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Informační systém stavebních řízení, evidence stavebních postupů, portál stavebníka, evidence elektronických dokumentací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Metodické pokyny, školení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Zajišťováno MMR jako gestorem digitalizace – webináře, školení, </a:t>
            </a:r>
            <a:r>
              <a:rPr lang="cs-CZ" dirty="0" err="1"/>
              <a:t>videonávody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 přípravě bylo společné školení pro dotčené orgány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na JES dána především postavením orgánů JES jako dotčených orgánů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Povinnost digitalizace, celá řada nejasností (elektronická dokumentace, vkládání dokumentů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F13CAA-050A-9C3F-368C-6F29D9DE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Digitalizace stavebního řízení a vydávání JES</a:t>
            </a:r>
          </a:p>
        </p:txBody>
      </p:sp>
    </p:spTree>
    <p:extLst>
      <p:ext uri="{BB962C8B-B14F-4D97-AF65-F5344CB8AC3E}">
        <p14:creationId xmlns:p14="http://schemas.microsoft.com/office/powerpoint/2010/main" val="7981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C120D9-CC29-B808-B65C-9BCB1B008B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203598"/>
            <a:ext cx="7344816" cy="3217088"/>
          </a:xfrm>
        </p:spPr>
        <p:txBody>
          <a:bodyPr/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Zamýšlený odklad digitalizace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Zamýšlený odklad digitalizace prostřednictvím pozměňovacího návrhu (k lex OZE III, příp. </a:t>
            </a:r>
            <a:r>
              <a:rPr lang="cs-CZ" dirty="0" err="1"/>
              <a:t>legisl</a:t>
            </a:r>
            <a:r>
              <a:rPr lang="cs-CZ" dirty="0"/>
              <a:t>. nouze)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Předpokládaný odklad s účinností od cca 1. ledna 2025, u </a:t>
            </a:r>
            <a:r>
              <a:rPr lang="cs-CZ" b="1" dirty="0">
                <a:solidFill>
                  <a:schemeClr val="tx1"/>
                </a:solidFill>
              </a:rPr>
              <a:t>ISSŘ do 31. 12. 2027</a:t>
            </a:r>
            <a:r>
              <a:rPr lang="cs-CZ" dirty="0"/>
              <a:t>, u NGUP do 30. 6. 2025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Údajně bude </a:t>
            </a:r>
            <a:r>
              <a:rPr lang="cs-CZ" dirty="0" err="1"/>
              <a:t>vysoutěžován</a:t>
            </a:r>
            <a:r>
              <a:rPr lang="cs-CZ" dirty="0"/>
              <a:t> nový systém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Nejasnosti ohledně aktuálně probíhajících procesů (lhůty, doručování)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Pravděpodobně možní </a:t>
            </a:r>
            <a:r>
              <a:rPr lang="cs-CZ" b="1" dirty="0">
                <a:solidFill>
                  <a:schemeClr val="tx1"/>
                </a:solidFill>
              </a:rPr>
              <a:t>využívání Portálu stavebníka a Evidence elektronických dokumentací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Odstraní povinnost správních orgánů pracovat s ISSŘ (s výjimkou příjmu podání)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Do účinnosti zákona </a:t>
            </a:r>
            <a:r>
              <a:rPr lang="cs-CZ" b="1" dirty="0">
                <a:solidFill>
                  <a:schemeClr val="tx1"/>
                </a:solidFill>
              </a:rPr>
              <a:t>platí stávající právní úprava, včetně běhu lhůt </a:t>
            </a:r>
            <a:r>
              <a:rPr lang="cs-CZ" dirty="0"/>
              <a:t>– může nastat fikce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Důsledky odkladu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Legalizace stávajícího stavu</a:t>
            </a:r>
            <a:r>
              <a:rPr lang="cs-CZ" dirty="0"/>
              <a:t>, kdy správní orgány v důsledku potíží většinou nepracují v ISSŘ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Zachování povinnosti zřízení přístupu správních orgánů do ISSŘ </a:t>
            </a:r>
            <a:r>
              <a:rPr lang="cs-CZ" dirty="0"/>
              <a:t>(JIP/KAAS, RPP, lokální administrátor)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39C7CE-4799-E8BF-A7D4-61FAC519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Aktuální stav digitalizace stavebního řízení</a:t>
            </a:r>
          </a:p>
        </p:txBody>
      </p:sp>
    </p:spTree>
    <p:extLst>
      <p:ext uri="{BB962C8B-B14F-4D97-AF65-F5344CB8AC3E}">
        <p14:creationId xmlns:p14="http://schemas.microsoft.com/office/powerpoint/2010/main" val="41997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128792" cy="318583"/>
          </a:xfrm>
        </p:spPr>
        <p:txBody>
          <a:bodyPr>
            <a:normAutofit/>
          </a:bodyPr>
          <a:lstStyle/>
          <a:p>
            <a:r>
              <a:rPr lang="cs-CZ" dirty="0"/>
              <a:t>Základní cíle a principy jednotného environmentálního stanoviska 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28063"/>
            <a:ext cx="7560840" cy="343311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Zrychlení a zefektivnění povolovacího řízení za současného zachování potřebné odbornosti a schopnosti hájit veřejný zájem na ochraně životního prostředí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 vždy podkladem pro některé z následných řízení (§ 1 ZJES)</a:t>
            </a:r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Řízení o povolení záměru podle stavebního zákona (část šestá, hlava III </a:t>
            </a:r>
            <a:r>
              <a:rPr lang="cs-CZ" dirty="0" err="1"/>
              <a:t>StavZ</a:t>
            </a:r>
            <a:r>
              <a:rPr lang="cs-CZ" dirty="0"/>
              <a:t>) – povolení stavby nebo zařízení, změna využití území, dělení nebo scelování pozemků, změna záměru před dokončením, povolení odstranění stavby, dodatečné povolení </a:t>
            </a:r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Navazující řízení podle zákona o posuzování vlivů na životní prostředí (§ 3 písm. g)</a:t>
            </a:r>
          </a:p>
          <a:p>
            <a:pPr marL="533400" lvl="3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Procesní integrace v oblasti ochrany životního prostředí do jednoho závazného stanoviska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JES vydáván namísto správních úkonů podle 10 různých zákonů – celkem </a:t>
            </a:r>
            <a:r>
              <a:rPr lang="cs-CZ"/>
              <a:t>až 29 </a:t>
            </a:r>
            <a:r>
              <a:rPr lang="cs-CZ" dirty="0"/>
              <a:t>správních úkonů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Zahrnuje vyjádření, závazná stanoviska i rozhodnutí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Tzv. </a:t>
            </a:r>
            <a:r>
              <a:rPr lang="cs-CZ" dirty="0">
                <a:solidFill>
                  <a:schemeClr val="tx1"/>
                </a:solidFill>
              </a:rPr>
              <a:t>integrační formule </a:t>
            </a:r>
            <a:r>
              <a:rPr lang="cs-CZ" dirty="0"/>
              <a:t>v jednotlivých zákonech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Podpůrné užití správního řádu - § 149 a další</a:t>
            </a:r>
          </a:p>
          <a:p>
            <a:pPr>
              <a:buClr>
                <a:schemeClr val="tx1"/>
              </a:buClr>
            </a:pPr>
            <a:r>
              <a:rPr lang="cs-CZ" dirty="0"/>
              <a:t>		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Neintegrované oblasti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Provozní povolení – integrovaná prevence, nakládání s vodami, ovzduší, odpady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Společné rozhodnutí podle ZOPK</a:t>
            </a:r>
            <a:r>
              <a:rPr lang="cs-CZ" dirty="0"/>
              <a:t> – záměry v ZCHÚ a NATURA 2000 (kromě OP)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(1/3)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43311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geologických pracích </a:t>
            </a:r>
            <a:r>
              <a:rPr lang="cs-CZ" dirty="0"/>
              <a:t>(62/1988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 území se zvláštními podmínkami geologické stavby, zejména s předpokládanými ložisky nerostů nebo se zvlášť nepříznivými inženýrskogeologickými poměry </a:t>
            </a:r>
            <a:r>
              <a:rPr lang="cs-CZ" i="1" dirty="0"/>
              <a:t>(§ 13 odst. 3)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přírody a krajiny </a:t>
            </a:r>
            <a:r>
              <a:rPr lang="cs-CZ" dirty="0"/>
              <a:t>(114/1992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Zásah do významného krajinného prvku (§ 4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Zabránění úhynu rostlin a zraňování nebo úhynu živočichů (§ 5 odst. 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Odchylný postup při ochraně volně žijících ptáků (§ 5b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Povolení ke kácení dřevin (§ 8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Povolování výjimek ze zákazů ničit, poškozovat nebo upravovat jeskyně (§ 10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Zásah do krajinného rázu (§ 12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 činnostem v ochranném pásmu ZCHÚ (§ 37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 činnostem v ochranném pásmu památného stromu (§ 46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Výjimky ze zákazů u památných stromů a zvláště chráněných druhů (§ 56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se zřízením nebo zrušením účelových komunikací, stezek a pěšin (§ 63 odst. 1)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8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(2/3)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31590"/>
            <a:ext cx="7560840" cy="343311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zemědělského půdního fondu </a:t>
            </a:r>
            <a:r>
              <a:rPr lang="cs-CZ" dirty="0"/>
              <a:t>(334/1992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odnětím půdy ze ZPF (§ 9)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u="sng" dirty="0"/>
              <a:t>Souhlasy podle § 2 (změna využití), § 8a odst. 2 (</a:t>
            </a:r>
            <a:r>
              <a:rPr lang="cs-CZ" u="sng" dirty="0" err="1"/>
              <a:t>agrovoltaika</a:t>
            </a:r>
            <a:r>
              <a:rPr lang="cs-CZ" u="sng" dirty="0"/>
              <a:t>) a § 8b odst. 1 (chovné rybníky, opatření pro zemědělskou výrobu)</a:t>
            </a:r>
          </a:p>
          <a:p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Lesní zákon </a:t>
            </a:r>
            <a:r>
              <a:rPr lang="cs-CZ" dirty="0"/>
              <a:t>(289/1995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dělením lesních pozemků (§ 12 odst. 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dotčením pozemků PUPFL (§ 14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Odnětí pozemků z PUPFL (§ 16)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posuzování vlivů na životní prostředí </a:t>
            </a:r>
            <a:r>
              <a:rPr lang="cs-CZ" dirty="0"/>
              <a:t>(100/2001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k posouzení vlivů záměru na životní prostředí (§ 9a)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zákon </a:t>
            </a:r>
            <a:r>
              <a:rPr lang="cs-CZ" dirty="0"/>
              <a:t>(254/2001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ke stavbám a činnostem, k nimž není třeba povolení podle vodního zákona (§ 17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 řízením podle některých zákonů (</a:t>
            </a:r>
            <a:r>
              <a:rPr lang="cs-CZ" u="sng" dirty="0"/>
              <a:t>stavební zákon</a:t>
            </a:r>
            <a:r>
              <a:rPr lang="cs-CZ" dirty="0"/>
              <a:t>, horní, hornická činnost) (§ 104 odst. 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5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(16-9)</Template>
  <TotalTime>7152</TotalTime>
  <Words>3780</Words>
  <Application>Microsoft Office PowerPoint</Application>
  <PresentationFormat>Předvádění na obrazovce (16:9)</PresentationFormat>
  <Paragraphs>343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8" baseType="lpstr">
      <vt:lpstr>Calibri</vt:lpstr>
      <vt:lpstr>Roboto Light</vt:lpstr>
      <vt:lpstr>Wingdings</vt:lpstr>
      <vt:lpstr>Roboto</vt:lpstr>
      <vt:lpstr>Roboto Medium</vt:lpstr>
      <vt:lpstr>Arial</vt:lpstr>
      <vt:lpstr>verdana</vt:lpstr>
      <vt:lpstr>Wingdings 3</vt:lpstr>
      <vt:lpstr>MZP_2020_16ku9-final</vt:lpstr>
      <vt:lpstr>Motiv3-finl new</vt:lpstr>
      <vt:lpstr> Jednotné environmentální stanovisko    </vt:lpstr>
      <vt:lpstr>Úvod</vt:lpstr>
      <vt:lpstr>Příprava zákona o jednotném environmentálním stanovisku</vt:lpstr>
      <vt:lpstr>nový Stavební zákon</vt:lpstr>
      <vt:lpstr>Digitalizace stavebního řízení a vydávání JES</vt:lpstr>
      <vt:lpstr>Aktuální stav digitalizace stavebního řízení</vt:lpstr>
      <vt:lpstr>Základní cíle a principy jednotného environmentálního stanoviska </vt:lpstr>
      <vt:lpstr>NAHRAZOVANÉ SPRÁVNÍ ÚKONY (1/3)</vt:lpstr>
      <vt:lpstr>Nahrazované správní úkony (2/3)</vt:lpstr>
      <vt:lpstr>Nahrazované správní úkony (3/3)</vt:lpstr>
      <vt:lpstr>Vztah JES a procesu posouzení vlivů na ŽP (EIA)</vt:lpstr>
      <vt:lpstr>Výkon státní správy</vt:lpstr>
      <vt:lpstr>Výkon státní správy</vt:lpstr>
      <vt:lpstr>Proces vydání JES</vt:lpstr>
      <vt:lpstr>Postup při vydávání jednotného environmentálního stanoviska</vt:lpstr>
      <vt:lpstr>Lhůty pro vydání JES (§ 5) </vt:lpstr>
      <vt:lpstr>Fikce souhlasu JES (§ 178 odst. 3 stavebního zákona) </vt:lpstr>
      <vt:lpstr>Fikce souhlasu JES </vt:lpstr>
      <vt:lpstr>Postup při vydávání jednotného environmentálního stanoviska</vt:lpstr>
      <vt:lpstr>Účast veřejnosti</vt:lpstr>
      <vt:lpstr>Přezkum jednotného environmentálního stanoviska</vt:lpstr>
      <vt:lpstr>Kontrola, ukládání nápravných opatření, přestupky</vt:lpstr>
      <vt:lpstr>Přechodná ustanovení (§ 19)</vt:lpstr>
      <vt:lpstr>Přechodné období (§ 334a stavebního zákona)</vt:lpstr>
      <vt:lpstr>Přechodná ustanovení ve vazbě na nabytí plné účinnosti stavebního zákona a zákona o JES</vt:lpstr>
      <vt:lpstr>Koordinované závazné stanovisko</vt:lpstr>
      <vt:lpstr>Společné rozhodnutí podle zákona o ochraně přírody a krajiny</vt:lpstr>
      <vt:lpstr>Děkuji vám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Pavel Chlíbek</cp:lastModifiedBy>
  <cp:revision>365</cp:revision>
  <cp:lastPrinted>2024-08-16T12:07:50Z</cp:lastPrinted>
  <dcterms:created xsi:type="dcterms:W3CDTF">2021-05-06T07:13:53Z</dcterms:created>
  <dcterms:modified xsi:type="dcterms:W3CDTF">2024-10-31T00:18:53Z</dcterms:modified>
</cp:coreProperties>
</file>