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68" r:id="rId13"/>
    <p:sldId id="270" r:id="rId14"/>
    <p:sldId id="271" r:id="rId15"/>
    <p:sldId id="272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F93D4-2E27-4E22-BC7F-2DE6451E58EC}" type="datetimeFigureOut">
              <a:rPr lang="cs-CZ" smtClean="0"/>
              <a:t>17.06.2022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E8E83-CC1B-422C-B2A0-52C00DA8A2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22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407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16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80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40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04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519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79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7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466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413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17.06.2022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17.06.2022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pmkportal.mkcr.cz/defaul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Podpora projektů kreativního učení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eminář pro žadatele o dotaci, 15. 6. 2022</a:t>
            </a:r>
            <a:endParaRPr lang="cs-CZ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92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Hodnocení žádostí o dotaci</a:t>
            </a:r>
          </a:p>
          <a:p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b="1" dirty="0" smtClean="0"/>
              <a:t>Formální kontrola</a:t>
            </a:r>
            <a:r>
              <a:rPr lang="cs-CZ" sz="2000" dirty="0" smtClean="0"/>
              <a:t> - soulad s vyhlašovacími podmínkami výzvy 	</a:t>
            </a:r>
            <a:r>
              <a:rPr lang="cs-CZ" dirty="0" smtClean="0"/>
              <a:t>(oprávněnost žadatele, úplnost žádosti a příloh, zaměření projektu)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sz="2000" b="1" dirty="0" smtClean="0"/>
              <a:t>Posouzení odbornou komisí </a:t>
            </a:r>
            <a:r>
              <a:rPr lang="cs-CZ" sz="2000" dirty="0" smtClean="0"/>
              <a:t>– obsah a kvalita projektu</a:t>
            </a:r>
          </a:p>
          <a:p>
            <a:r>
              <a:rPr lang="cs-CZ" dirty="0" smtClean="0"/>
              <a:t>	(až 100 bodů za 8 hodnoticích kritérií, hranice podpory: 50 bodů)</a:t>
            </a:r>
            <a:endParaRPr lang="cs-CZ" sz="2000" dirty="0" smtClean="0"/>
          </a:p>
          <a:p>
            <a:pPr marL="457200" indent="-457200">
              <a:buFont typeface="+mj-lt"/>
              <a:buAutoNum type="alphaLcParenR" startAt="3"/>
            </a:pPr>
            <a:r>
              <a:rPr lang="cs-CZ" sz="2000" b="1" dirty="0" smtClean="0"/>
              <a:t>Rozhodnutí o konečné výši podpory</a:t>
            </a:r>
          </a:p>
          <a:p>
            <a:pPr algn="just"/>
            <a:r>
              <a:rPr lang="cs-CZ" dirty="0" smtClean="0"/>
              <a:t>	O dotaci rozhoduje ministr na základě doporučení komise:</a:t>
            </a:r>
          </a:p>
          <a:p>
            <a:pPr lvl="0" algn="just"/>
            <a:r>
              <a:rPr lang="cs-CZ" dirty="0" smtClean="0"/>
              <a:t>	Komise </a:t>
            </a:r>
            <a:r>
              <a:rPr lang="cs-CZ" dirty="0"/>
              <a:t>může navrhnout úpravy rozpočtu projektu, doporučit vyřazení některých aktivit a krácení způsobilých výdajů projektu, a to zejména v případě zjištění jejich nezpůsobilosti a nedodržení účelnosti, hospodárnosti a efektivity </a:t>
            </a:r>
            <a:r>
              <a:rPr lang="cs-CZ" dirty="0" smtClean="0"/>
              <a:t>výdajů.</a:t>
            </a:r>
          </a:p>
          <a:p>
            <a:pPr lvl="0" algn="just"/>
            <a:r>
              <a:rPr lang="cs-CZ" dirty="0"/>
              <a:t>	</a:t>
            </a:r>
            <a:r>
              <a:rPr lang="cs-CZ" dirty="0" smtClean="0"/>
              <a:t>Zohledněno </a:t>
            </a:r>
            <a:r>
              <a:rPr lang="cs-CZ" dirty="0"/>
              <a:t>bude plnění indikátoru </a:t>
            </a:r>
            <a:r>
              <a:rPr lang="cs-CZ" dirty="0" smtClean="0"/>
              <a:t>(porovnání nákladů a požadavků srovnatelných </a:t>
            </a:r>
            <a:r>
              <a:rPr lang="cs-CZ" dirty="0"/>
              <a:t>typů </a:t>
            </a:r>
            <a:r>
              <a:rPr lang="cs-CZ" dirty="0" smtClean="0"/>
              <a:t>projektů z hlediska naplňování cílů programu: indikátorů výzvy, např. porovnání nákladů na 1 lektora/účastníka).</a:t>
            </a:r>
          </a:p>
        </p:txBody>
      </p:sp>
    </p:spTree>
    <p:extLst>
      <p:ext uri="{BB962C8B-B14F-4D97-AF65-F5344CB8AC3E}">
        <p14:creationId xmlns:p14="http://schemas.microsoft.com/office/powerpoint/2010/main" val="27723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Hodnoticí kritéria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relevantnost projektu </a:t>
            </a:r>
            <a:r>
              <a:rPr lang="cs-CZ" dirty="0" smtClean="0"/>
              <a:t>z hlediska naplnění vyhlašovacích podmínek a cílů programu (10 bodů)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počet podpořených pracovníků KKS – </a:t>
            </a:r>
            <a:r>
              <a:rPr lang="cs-CZ" b="1" dirty="0" smtClean="0"/>
              <a:t>naplnění indikátorů </a:t>
            </a:r>
            <a:r>
              <a:rPr lang="cs-CZ" dirty="0" smtClean="0"/>
              <a:t>z hlediska cílů NPO (15 bodů)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přínos pro zapojené pracovníky KKS</a:t>
            </a:r>
            <a:r>
              <a:rPr lang="cs-CZ" dirty="0" smtClean="0"/>
              <a:t>: získané dovednosti a jejich využití pro další činnost (15 bodů)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kvalita projektu</a:t>
            </a:r>
            <a:r>
              <a:rPr lang="cs-CZ" dirty="0" smtClean="0"/>
              <a:t>: odborná garance (metodika), personální zajištění, spolupracující instituce (20 bodů)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cílová skupina</a:t>
            </a:r>
            <a:r>
              <a:rPr lang="cs-CZ" dirty="0" smtClean="0"/>
              <a:t>: její vymezení, počet nepřímo podpořených osob, sociální přínos projektu (10 bodů)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realizovatelnost projektu</a:t>
            </a:r>
            <a:r>
              <a:rPr lang="cs-CZ" dirty="0" smtClean="0"/>
              <a:t>: předchozí zkušenosti žadatele, plánovaný rozsah, partneři projektu, analýza rizik (10 bodů)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přiměřenost celkových nákladů a požadované výše dotace </a:t>
            </a:r>
            <a:r>
              <a:rPr lang="cs-CZ" dirty="0" smtClean="0"/>
              <a:t>(hospodárnost, účelnost) (10 bodů)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plánované výstupy projektu</a:t>
            </a:r>
            <a:r>
              <a:rPr lang="cs-CZ" dirty="0" smtClean="0"/>
              <a:t>: soulad obsahu s rámcovými vzdělávacími programy pro jednotlivé úrovně vzdělávání, přínos pro cílové skupiny, udržitelnost  (10 bodů) </a:t>
            </a:r>
          </a:p>
          <a:p>
            <a:pPr algn="just"/>
            <a:endParaRPr lang="cs-CZ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Předepsaná struktura popisu projektu</a:t>
            </a:r>
          </a:p>
          <a:p>
            <a:endParaRPr lang="cs-CZ" b="1" dirty="0" smtClean="0"/>
          </a:p>
          <a:p>
            <a:r>
              <a:rPr lang="cs-CZ" b="1" dirty="0" smtClean="0"/>
              <a:t>Okruh 1. PROJEKTY KREATIVNÍHO UČENÍ REALIZOVANÉ VE ŠKOLÁCH</a:t>
            </a:r>
            <a:r>
              <a:rPr lang="cs-CZ" dirty="0" smtClean="0"/>
              <a:t> podrobný popis projektu, vč. výukové metody, formátu, obsahu, rozsahu plánovaných aktivit (počet tříd, žáků, hodin výuky)/ přehled a popis realizovaných projektů kreativního učení/ alespoň 2 reference školských zařízení, s nimiž žadatel spolupracoval v minulosti/ potvrzení o plánované spolupráci/ informace o lektorech, odborné supervizi a metodickém vedení/ informace o plánovaných výstupech projektu a jeho udržitelnosti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b="1" dirty="0" smtClean="0"/>
          </a:p>
          <a:p>
            <a:r>
              <a:rPr lang="cs-CZ" b="1" dirty="0" smtClean="0"/>
              <a:t>Okruh 2. PROJEKTY KREATIVNÍHO UČENÍ REALIZOVANÉ V KULT.INSTITUCÍCH </a:t>
            </a:r>
            <a:endParaRPr lang="cs-CZ" dirty="0" smtClean="0"/>
          </a:p>
          <a:p>
            <a:r>
              <a:rPr lang="cs-CZ" dirty="0" smtClean="0"/>
              <a:t>podrobný popis projektu, jeho cílů a cílové skupiny/ vztah projektu k činnosti a charakteru dané instituce, využití možností a zázemí/ vysvětlení jedinečnosti a relevantnosti projektu: např. využití specifického prostředí a kontextu, aktuálnost tématu, originalita přístupu/ případné návazné aktivity/ personální zajištění, lektoři/ informace o ceně kurzu/ výukové a metodické materiály, pracovní listy/ informace o plánovaných výstupech projektu a jeho udržitelnosti</a:t>
            </a:r>
          </a:p>
          <a:p>
            <a:r>
              <a:rPr lang="cs-CZ" dirty="0" smtClean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091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Předepsaná struktura popisu projektu</a:t>
            </a:r>
          </a:p>
          <a:p>
            <a:endParaRPr lang="cs-CZ" b="1" dirty="0" smtClean="0"/>
          </a:p>
          <a:p>
            <a:r>
              <a:rPr lang="cs-CZ" b="1" dirty="0" smtClean="0"/>
              <a:t>Okruh </a:t>
            </a:r>
            <a:r>
              <a:rPr lang="cs-CZ" b="1" dirty="0"/>
              <a:t>3. SPOLUPRÁCE KULTURNÍCH INSTITUCÍ A ŠKOL </a:t>
            </a:r>
            <a:endParaRPr lang="cs-CZ" b="1" dirty="0" smtClean="0"/>
          </a:p>
          <a:p>
            <a:pPr lvl="0"/>
            <a:r>
              <a:rPr lang="cs-CZ" dirty="0"/>
              <a:t>projekt zřízení pozice regionálního koordinátora (</a:t>
            </a:r>
            <a:r>
              <a:rPr lang="cs-CZ" dirty="0" smtClean="0"/>
              <a:t>metodika)/ jasný </a:t>
            </a:r>
            <a:r>
              <a:rPr lang="cs-CZ" dirty="0"/>
              <a:t>popis náplně práce, plánované aktivity, záběr z hlediska spolupracujících institucí (odůvodnění výběru, princip </a:t>
            </a:r>
            <a:r>
              <a:rPr lang="cs-CZ" dirty="0" smtClean="0"/>
              <a:t>spolupráce)/ plánované výstupy/ předchozí </a:t>
            </a:r>
            <a:r>
              <a:rPr lang="cs-CZ" dirty="0"/>
              <a:t>zkušenosti s podobným typem aktivit, zmapovanost prostředí, analýza poptávky, realizovatelnost, využití existujících komunikačních platforem a metodických </a:t>
            </a:r>
            <a:r>
              <a:rPr lang="cs-CZ" dirty="0" smtClean="0"/>
              <a:t>materiálů/ detailní </a:t>
            </a:r>
            <a:r>
              <a:rPr lang="cs-CZ" dirty="0"/>
              <a:t>rozpočet projektu (způsob odměňování), personální </a:t>
            </a:r>
            <a:r>
              <a:rPr lang="cs-CZ" dirty="0" smtClean="0"/>
              <a:t>zajištění/ informace </a:t>
            </a:r>
            <a:r>
              <a:rPr lang="cs-CZ" dirty="0"/>
              <a:t>o odbornosti a dosavadní praxi konkrétních koordinátorů (metodiků) </a:t>
            </a:r>
          </a:p>
          <a:p>
            <a:endParaRPr lang="cs-CZ" b="1" dirty="0" smtClean="0"/>
          </a:p>
          <a:p>
            <a:r>
              <a:rPr lang="cs-CZ" b="1" dirty="0" smtClean="0"/>
              <a:t>Okruh </a:t>
            </a:r>
            <a:r>
              <a:rPr lang="cs-CZ" b="1" dirty="0"/>
              <a:t>4. VZDĚLÁVACÍ AKTIVITY PRO PEDAGOGY A </a:t>
            </a:r>
            <a:r>
              <a:rPr lang="cs-CZ" b="1" dirty="0" smtClean="0"/>
              <a:t>PRACOVNÍKY KKS</a:t>
            </a:r>
          </a:p>
          <a:p>
            <a:pPr lvl="0"/>
            <a:r>
              <a:rPr lang="cs-CZ" dirty="0"/>
              <a:t>popis a program vzdělávací akce, místo konání, lektoři, hosté (výběr </a:t>
            </a:r>
            <a:r>
              <a:rPr lang="cs-CZ" dirty="0" smtClean="0"/>
              <a:t>účastníků)/ předchozí </a:t>
            </a:r>
            <a:r>
              <a:rPr lang="cs-CZ" dirty="0"/>
              <a:t>zkušenosti s pořádáním vzdělávacích akcí, </a:t>
            </a:r>
            <a:r>
              <a:rPr lang="cs-CZ" dirty="0" smtClean="0"/>
              <a:t>reference/</a:t>
            </a:r>
            <a:endParaRPr lang="cs-CZ" dirty="0"/>
          </a:p>
          <a:p>
            <a:pPr lvl="0"/>
            <a:r>
              <a:rPr lang="cs-CZ" dirty="0"/>
              <a:t>účastnické </a:t>
            </a:r>
            <a:r>
              <a:rPr lang="cs-CZ" dirty="0" smtClean="0"/>
              <a:t>poplatky/ kvalifikační </a:t>
            </a:r>
            <a:r>
              <a:rPr lang="cs-CZ" dirty="0"/>
              <a:t>požadavky na absolventy kurzu (podmínky pro získání </a:t>
            </a:r>
            <a:r>
              <a:rPr lang="cs-CZ" dirty="0" smtClean="0"/>
              <a:t>osvědčení)/ případné </a:t>
            </a:r>
            <a:r>
              <a:rPr lang="cs-CZ" dirty="0"/>
              <a:t>pokračující kurzy, návazné aktivity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05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Žádosti se podávají prostřednictvím Dotačního portálu Ministerstva kultury</a:t>
            </a:r>
            <a:r>
              <a:rPr lang="cs-CZ" dirty="0" smtClean="0"/>
              <a:t>, </a:t>
            </a:r>
            <a:r>
              <a:rPr lang="cs-CZ" dirty="0"/>
              <a:t>do kterého se žadatelé hlásí prostřednictvím odkazu: </a:t>
            </a:r>
            <a:r>
              <a:rPr lang="cs-CZ" u="sng" dirty="0">
                <a:hlinkClick r:id="rId4"/>
              </a:rPr>
              <a:t>https://dpmkportal.mkcr.cz/default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Žadatel </a:t>
            </a:r>
            <a:r>
              <a:rPr lang="cs-CZ" dirty="0"/>
              <a:t>se do DP MK hlásí přes tzv. e-identitu (NIA</a:t>
            </a:r>
            <a:r>
              <a:rPr lang="cs-CZ" dirty="0" smtClean="0"/>
              <a:t>). </a:t>
            </a:r>
            <a:r>
              <a:rPr lang="cs-CZ" dirty="0"/>
              <a:t>Následně se zaregistruje.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Registrace </a:t>
            </a:r>
            <a:r>
              <a:rPr lang="cs-CZ" dirty="0"/>
              <a:t>znamená založení základních údajů o žadateli v DP MK. Registrovat se v DP MK je možné pouze jednou, pod touto registrací je možné se následně hlásit i do jiných dotačních výzev v DP MK.</a:t>
            </a:r>
          </a:p>
        </p:txBody>
      </p:sp>
    </p:spTree>
    <p:extLst>
      <p:ext uri="{BB962C8B-B14F-4D97-AF65-F5344CB8AC3E}">
        <p14:creationId xmlns:p14="http://schemas.microsoft.com/office/powerpoint/2010/main" val="315760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88804"/>
            <a:ext cx="8381133" cy="389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17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5576" y="692696"/>
            <a:ext cx="734481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/>
              <a:t>Kreativním učením </a:t>
            </a:r>
            <a:r>
              <a:rPr lang="cs-CZ" sz="2000" dirty="0"/>
              <a:t>se rozumí </a:t>
            </a:r>
            <a:r>
              <a:rPr lang="cs-CZ" sz="2000" b="1" dirty="0"/>
              <a:t>vzdělávání, ve kterém jsou umění a tvůrčí aktivity vědomě a cíleně užívány k rozvoji kompetencí, afektivních a kognitivních schopností, dovedností a znalostí</a:t>
            </a:r>
            <a:r>
              <a:rPr lang="cs-CZ" sz="2000" dirty="0"/>
              <a:t> dětí i dospělých.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Účelem </a:t>
            </a:r>
            <a:r>
              <a:rPr lang="cs-CZ" sz="2000" dirty="0"/>
              <a:t>výběrového dotačního řízení je poskytnutí dotací na realizaci projektů kreativního učení, které budou zacíleny na </a:t>
            </a:r>
            <a:r>
              <a:rPr lang="cs-CZ" sz="2000" b="1" dirty="0"/>
              <a:t>rozvoj samostatné tvůrčí činnosti, invence a kreativního myšlení</a:t>
            </a:r>
            <a:r>
              <a:rPr lang="cs-CZ" sz="2000" dirty="0"/>
              <a:t> </a:t>
            </a:r>
            <a:r>
              <a:rPr lang="cs-CZ" sz="2000" b="1" dirty="0"/>
              <a:t>dětí a dospívajících ve formálním i neformálním vzdělávání</a:t>
            </a:r>
            <a:r>
              <a:rPr lang="cs-CZ" sz="2000" dirty="0"/>
              <a:t>, na propojování obou typů vzdělávání, podporu spolupráce kulturních institucí a škol, podporu projektů zážitkové pedagogiky, </a:t>
            </a:r>
            <a:r>
              <a:rPr lang="cs-CZ" sz="2000" b="1" dirty="0"/>
              <a:t>projektů zaměřených na rozvoj kompetencí žáků potřebných k porozumění umění</a:t>
            </a:r>
            <a:r>
              <a:rPr lang="cs-CZ" sz="2000" dirty="0"/>
              <a:t> a na podporu aktivní účasti a zájmu žáků o aktuální kulturní dění a kulturní aktivity obecně.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3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5576" y="692696"/>
            <a:ext cx="73448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Cílem výzvy </a:t>
            </a:r>
            <a:r>
              <a:rPr lang="cs-CZ" sz="2000" dirty="0"/>
              <a:t>je </a:t>
            </a:r>
            <a:r>
              <a:rPr lang="cs-CZ" sz="2000" b="1" dirty="0"/>
              <a:t>rozvoj dovedností pracovníků kulturního a kreativního sektoru, spočívající v realizaci inovativních kulturních projektů, zaměřených na vzdělávací a popularizační aktivity,</a:t>
            </a:r>
            <a:r>
              <a:rPr lang="cs-CZ" sz="2000" dirty="0"/>
              <a:t> kreativní spolupráci s dětmi a dospívajícími, rozvoj tvůrčí činnosti a zájmu žáků o umění a kulturu.     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Cílem </a:t>
            </a:r>
            <a:r>
              <a:rPr lang="cs-CZ" sz="2000" dirty="0"/>
              <a:t>všech dotačních řízení v plánovaných výzvách v rámci iniciativy Status umělce je </a:t>
            </a:r>
            <a:r>
              <a:rPr lang="cs-CZ" sz="2000" b="1" dirty="0"/>
              <a:t>podpořit rozvoj dovedností a síťování minimálně 2000 jednotlivců (fyzických osob) v kulturním a kreativním </a:t>
            </a:r>
            <a:r>
              <a:rPr lang="cs-CZ" sz="2000" b="1" dirty="0" smtClean="0"/>
              <a:t>sektoru</a:t>
            </a:r>
            <a:r>
              <a:rPr lang="cs-CZ" sz="2000" dirty="0" smtClean="0"/>
              <a:t>, </a:t>
            </a:r>
            <a:r>
              <a:rPr lang="cs-CZ" sz="2000" dirty="0"/>
              <a:t>tj. konečných příjemců podpory.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Cílovou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skupinou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této výzvy jsou </a:t>
            </a:r>
            <a:r>
              <a:rPr lang="cs-CZ" sz="2000" b="1" dirty="0"/>
              <a:t>lektoři kreativního vzdělávání a </a:t>
            </a:r>
            <a:r>
              <a:rPr lang="cs-CZ" sz="2000" b="1" dirty="0" smtClean="0"/>
              <a:t>další </a:t>
            </a:r>
            <a:r>
              <a:rPr lang="cs-CZ" sz="2000" b="1" dirty="0"/>
              <a:t>profesionálové</a:t>
            </a:r>
            <a:r>
              <a:rPr lang="cs-CZ" sz="2000" dirty="0"/>
              <a:t> (</a:t>
            </a:r>
            <a:r>
              <a:rPr lang="cs-CZ" sz="2000" b="1" dirty="0"/>
              <a:t>účastníci vzdělávacích akcí</a:t>
            </a:r>
            <a:r>
              <a:rPr lang="cs-CZ" sz="2000" dirty="0"/>
              <a:t>) rozvíjející své znalosti a dovednosti v oblasti kreativního učení. Předpokládaný počet podpořených pracovníků KKS ve výzvě Kreativní učení je 250 osob pro rok 2022 a 400 osob pro rok 2023.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39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cs-CZ" sz="2000" b="1" dirty="0" smtClean="0">
              <a:solidFill>
                <a:srgbClr val="FFC000"/>
              </a:solidFill>
            </a:endParaRPr>
          </a:p>
          <a:p>
            <a:pPr lvl="0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Popis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podporovaných aktivit – tematické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okruhy</a:t>
            </a:r>
          </a:p>
          <a:p>
            <a:pPr lvl="0"/>
            <a:r>
              <a:rPr lang="cs-CZ" sz="2000" b="1" dirty="0" smtClean="0"/>
              <a:t>Projekty </a:t>
            </a:r>
            <a:r>
              <a:rPr lang="cs-CZ" sz="2000" b="1" dirty="0"/>
              <a:t>kreativního učení realizované ve školách</a:t>
            </a:r>
            <a:br>
              <a:rPr lang="cs-CZ" sz="2000" b="1" dirty="0"/>
            </a:br>
            <a:r>
              <a:rPr lang="cs-CZ" dirty="0"/>
              <a:t>Projekty rozvíjející tvůrčí schopnosti a kreativní myšlení žáků, projekty zaměřené na zvyšování kompetencí rozumět umění a zájmu o kulturní dění</a:t>
            </a:r>
            <a:r>
              <a:rPr lang="cs-CZ" dirty="0" smtClean="0"/>
              <a:t>.  </a:t>
            </a:r>
            <a:endParaRPr lang="cs-CZ" dirty="0"/>
          </a:p>
          <a:p>
            <a:pPr lvl="0"/>
            <a:r>
              <a:rPr lang="cs-CZ" sz="2000" b="1" dirty="0"/>
              <a:t>Projekty kreativního učení realizované v kulturních institucích </a:t>
            </a:r>
            <a:endParaRPr lang="cs-CZ" sz="2000" dirty="0"/>
          </a:p>
          <a:p>
            <a:r>
              <a:rPr lang="cs-CZ" dirty="0"/>
              <a:t>Lektorské a edukační programy, tvůrčí dílny, kurzy, workshopy pro děti a dospívající</a:t>
            </a:r>
            <a:r>
              <a:rPr lang="cs-CZ" dirty="0" smtClean="0"/>
              <a:t>.</a:t>
            </a:r>
            <a:endParaRPr lang="cs-CZ" dirty="0"/>
          </a:p>
          <a:p>
            <a:pPr lvl="0"/>
            <a:r>
              <a:rPr lang="cs-CZ" sz="2000" b="1" dirty="0"/>
              <a:t>Spolupráce kulturních institucí a škol</a:t>
            </a:r>
            <a:endParaRPr lang="cs-CZ" sz="2000" dirty="0"/>
          </a:p>
          <a:p>
            <a:r>
              <a:rPr lang="cs-CZ" dirty="0"/>
              <a:t>Koordinační aktivity a metodická podpora v oblasti kreativního vzdělávání</a:t>
            </a:r>
            <a:r>
              <a:rPr lang="cs-CZ" dirty="0" smtClean="0"/>
              <a:t>.</a:t>
            </a:r>
            <a:endParaRPr lang="cs-CZ" dirty="0"/>
          </a:p>
          <a:p>
            <a:pPr lvl="0"/>
            <a:r>
              <a:rPr lang="cs-CZ" sz="2000" b="1" dirty="0"/>
              <a:t>Vzdělávací aktivity pro pedagogy a pracovníky kulturního a kreativního sektoru</a:t>
            </a:r>
            <a:endParaRPr lang="cs-CZ" sz="2000" dirty="0"/>
          </a:p>
          <a:p>
            <a:r>
              <a:rPr lang="cs-CZ" dirty="0"/>
              <a:t>Realizace konferencí, kurzů a workshopů na téma kreativní učení. </a:t>
            </a:r>
          </a:p>
          <a:p>
            <a:pPr lvl="0"/>
            <a:r>
              <a:rPr lang="cs-CZ" sz="2000" b="1" dirty="0"/>
              <a:t>Jiný projekt z oblasti kreativního učení</a:t>
            </a:r>
            <a:endParaRPr lang="cs-CZ" sz="2000" dirty="0"/>
          </a:p>
          <a:p>
            <a:r>
              <a:rPr lang="cs-CZ" dirty="0"/>
              <a:t>Realizace vzdělávacích projektů pro děti a dospívající, zaměřených na rozvoj kreativity a zájmu o umění, které nelze zařadit do žádného z výše uvedených tematických okruhů.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8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Žadatelem o dotaci </a:t>
            </a:r>
            <a:r>
              <a:rPr lang="cs-CZ" sz="2000" dirty="0"/>
              <a:t>mohou být </a:t>
            </a:r>
            <a:r>
              <a:rPr lang="cs-CZ" sz="2000" b="1" dirty="0"/>
              <a:t>právnické osoby s výjimkou státních příspěvkových organizací</a:t>
            </a:r>
            <a:r>
              <a:rPr lang="cs-CZ" sz="2000" dirty="0"/>
              <a:t>, sídlící na území </a:t>
            </a:r>
            <a:r>
              <a:rPr lang="cs-CZ" sz="2000" dirty="0" smtClean="0"/>
              <a:t>ČR.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Žádost </a:t>
            </a:r>
            <a:r>
              <a:rPr lang="cs-CZ" sz="2000" dirty="0"/>
              <a:t>předkládá organizace, která je realizátorem </a:t>
            </a:r>
            <a:r>
              <a:rPr lang="cs-CZ" sz="2000" dirty="0" smtClean="0"/>
              <a:t>projektu. </a:t>
            </a:r>
          </a:p>
          <a:p>
            <a:pPr algn="just"/>
            <a:r>
              <a:rPr lang="cs-CZ" sz="2000" dirty="0" smtClean="0"/>
              <a:t>Veškeré </a:t>
            </a:r>
            <a:r>
              <a:rPr lang="cs-CZ" sz="2000" dirty="0"/>
              <a:t>výdaje a příjmy související s projektem musí projít účetnictvím </a:t>
            </a:r>
            <a:r>
              <a:rPr lang="cs-CZ" sz="2000" dirty="0" smtClean="0"/>
              <a:t>žadatele. </a:t>
            </a:r>
          </a:p>
          <a:p>
            <a:pPr algn="just"/>
            <a:r>
              <a:rPr lang="cs-CZ" sz="2000" b="1" dirty="0"/>
              <a:t>Žadatel, který dotaci obdrží, nesmí převádět dané finanční prostředky na jiné právnické či fyzické osoby</a:t>
            </a:r>
            <a:r>
              <a:rPr lang="cs-CZ" sz="2000" dirty="0"/>
              <a:t>, pokud se nejedná o přímou úhradu nákladů spojených s realizací </a:t>
            </a:r>
            <a:r>
              <a:rPr lang="cs-CZ" sz="2000" dirty="0" smtClean="0"/>
              <a:t>projektu.</a:t>
            </a:r>
          </a:p>
          <a:p>
            <a:pPr algn="just"/>
            <a:r>
              <a:rPr lang="cs-CZ" sz="2000" dirty="0" smtClean="0"/>
              <a:t>Pokud </a:t>
            </a:r>
            <a:r>
              <a:rPr lang="cs-CZ" sz="2000" dirty="0"/>
              <a:t>projekt realizuje více partnerů, žádost předkládá ten subjekt, který nese odpovědnost za realizaci projektu. V takovém případě je také třeba předložit smlouvu o konsorciu a rozpočet zohledňující nákladovou i příjmovou stránku všech zapojených subjektů.</a:t>
            </a:r>
          </a:p>
          <a:p>
            <a:pPr algn="just"/>
            <a:r>
              <a:rPr lang="cs-CZ" sz="2000" b="1" dirty="0" smtClean="0"/>
              <a:t>Žadatel </a:t>
            </a:r>
            <a:r>
              <a:rPr lang="cs-CZ" sz="2000" b="1" dirty="0"/>
              <a:t>může ve výzvě předložit maximálně 3 projekty</a:t>
            </a:r>
            <a:r>
              <a:rPr lang="cs-CZ" sz="2000" dirty="0"/>
              <a:t>,</a:t>
            </a:r>
            <a:r>
              <a:rPr lang="cs-CZ" sz="2000" b="1" dirty="0"/>
              <a:t> </a:t>
            </a:r>
            <a:r>
              <a:rPr lang="cs-CZ" sz="2000" dirty="0"/>
              <a:t>každý formou samostatné žádosti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24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Podpora</a:t>
            </a:r>
            <a:r>
              <a:rPr lang="cs-CZ" sz="2000" dirty="0" smtClean="0"/>
              <a:t> </a:t>
            </a:r>
            <a:r>
              <a:rPr lang="cs-CZ" sz="2000" dirty="0"/>
              <a:t>je poskytována </a:t>
            </a:r>
            <a:r>
              <a:rPr lang="cs-CZ" sz="2000" b="1" dirty="0"/>
              <a:t>formou neinvestiční, účelově vázané dotace </a:t>
            </a:r>
            <a:r>
              <a:rPr lang="cs-CZ" sz="2000" dirty="0"/>
              <a:t>v souladu s metodickými pokyny pro realizaci </a:t>
            </a:r>
            <a:r>
              <a:rPr lang="cs-CZ" sz="2000" dirty="0" smtClean="0"/>
              <a:t>NPO, </a:t>
            </a:r>
            <a:r>
              <a:rPr lang="cs-CZ" sz="2000" dirty="0"/>
              <a:t>s ustanovením </a:t>
            </a:r>
            <a:r>
              <a:rPr lang="cs-CZ" sz="2000" dirty="0" smtClean="0"/>
              <a:t>§14 </a:t>
            </a:r>
            <a:r>
              <a:rPr lang="cs-CZ" sz="2000" dirty="0"/>
              <a:t>rozpočtových pravidel a zákonem č. 500/2004 Sb., správní </a:t>
            </a:r>
            <a:r>
              <a:rPr lang="cs-CZ" sz="2000" dirty="0" smtClean="0"/>
              <a:t>řád.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Žadatel </a:t>
            </a:r>
            <a:r>
              <a:rPr lang="cs-CZ" sz="2000" dirty="0"/>
              <a:t>předkládá </a:t>
            </a:r>
            <a:r>
              <a:rPr lang="cs-CZ" sz="2000" b="1" dirty="0"/>
              <a:t>konkrétní a kontrolovatelný projekt s jasně daným rozpočtem a transparentními pravidly pro výběr účastníků aktivit</a:t>
            </a:r>
            <a:r>
              <a:rPr lang="cs-CZ" sz="2000" dirty="0"/>
              <a:t>. Projekt musí obsahovat reálný a vyrovnaný rozpočet. </a:t>
            </a:r>
            <a:r>
              <a:rPr lang="cs-CZ" sz="2000" b="1" dirty="0"/>
              <a:t>Dotace je poskytována maximálně do výše rozdílu mezi náklady a příjmy projektu.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Dotace </a:t>
            </a:r>
            <a:r>
              <a:rPr lang="cs-CZ" sz="2000" dirty="0"/>
              <a:t>může být poskytnuta </a:t>
            </a:r>
            <a:r>
              <a:rPr lang="cs-CZ" sz="2000" b="1" dirty="0"/>
              <a:t>až do 100 % uznatelných nákladů projektu</a:t>
            </a:r>
            <a:r>
              <a:rPr lang="cs-CZ" sz="2000" dirty="0"/>
              <a:t>. DPH mezi uznatelné náklady nepatří.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5032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Mezi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základní způsobilé výdaje </a:t>
            </a:r>
            <a:r>
              <a:rPr lang="cs-CZ" sz="2000" dirty="0"/>
              <a:t>patří zejména </a:t>
            </a:r>
            <a:r>
              <a:rPr lang="cs-CZ" sz="2000" b="1" dirty="0"/>
              <a:t>přímé výdaje na realizaci projektu</a:t>
            </a:r>
            <a:r>
              <a:rPr lang="cs-CZ" sz="2000" dirty="0"/>
              <a:t>. Dotace by měly být použity primárně na krytí nákladů na </a:t>
            </a:r>
            <a:r>
              <a:rPr lang="cs-CZ" sz="2000" b="1" dirty="0"/>
              <a:t>honoráře lektorů a metodiků </a:t>
            </a:r>
            <a:r>
              <a:rPr lang="cs-CZ" sz="2000" dirty="0"/>
              <a:t>(odměny z dohod o provedení práce a o pracovní činnosti, úhrada služby fakturou, mzdy či platy stálých zaměstnanců). Dalšími uznatelnými náklady jsou </a:t>
            </a:r>
            <a:r>
              <a:rPr lang="cs-CZ" sz="2000" b="1" dirty="0"/>
              <a:t>materiálové náklady </a:t>
            </a:r>
            <a:r>
              <a:rPr lang="cs-CZ" sz="2000" dirty="0"/>
              <a:t>(výukové pomůcky), </a:t>
            </a:r>
            <a:r>
              <a:rPr lang="cs-CZ" sz="2000" b="1" dirty="0"/>
              <a:t>doprava</a:t>
            </a:r>
            <a:r>
              <a:rPr lang="cs-CZ" sz="2000" dirty="0"/>
              <a:t> (cestovné) a další </a:t>
            </a:r>
            <a:r>
              <a:rPr lang="cs-CZ" sz="2000" b="1" dirty="0"/>
              <a:t>služby prokazatelně související s projektem</a:t>
            </a:r>
            <a:r>
              <a:rPr lang="cs-CZ" sz="2000" dirty="0"/>
              <a:t>. Součástí rozpočtu projektu mohou být také </a:t>
            </a:r>
            <a:r>
              <a:rPr lang="cs-CZ" sz="2000" b="1" dirty="0"/>
              <a:t>náklady na propagaci a část provozních nákladů</a:t>
            </a:r>
            <a:r>
              <a:rPr lang="cs-CZ" sz="2000" dirty="0"/>
              <a:t>, které musí být přiměřené a odůvodněné a potřebné pro realizaci projektu.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Struktura </a:t>
            </a:r>
            <a:r>
              <a:rPr lang="cs-CZ" sz="2000" dirty="0"/>
              <a:t>nákladů bude předmětem hodnocení projektu. Dotace bude účelově zavázána v rozhodnutí o poskytnutí dotace.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7217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3789040"/>
            <a:ext cx="6400800" cy="1728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33256"/>
            <a:ext cx="80295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04846" y="47667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000" dirty="0"/>
              <a:t>Podporu nelze poskytnout na (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nezpůsobilé náklady</a:t>
            </a:r>
            <a:r>
              <a:rPr lang="cs-CZ" sz="2000" dirty="0"/>
              <a:t>):</a:t>
            </a:r>
          </a:p>
          <a:p>
            <a:pPr lvl="0"/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aktivity</a:t>
            </a:r>
            <a:r>
              <a:rPr lang="cs-CZ" sz="2000" dirty="0"/>
              <a:t>, které neodpovídají zaměření programu a podmínkám příslušné výzvy,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běžné </a:t>
            </a:r>
            <a:r>
              <a:rPr lang="cs-CZ" sz="2000" dirty="0"/>
              <a:t>provozní výdaje žadatele nesouvisející s projektem,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náklady </a:t>
            </a:r>
            <a:r>
              <a:rPr lang="cs-CZ" sz="2000" dirty="0"/>
              <a:t>na úhradu </a:t>
            </a:r>
            <a:r>
              <a:rPr lang="cs-CZ" sz="2000" dirty="0" smtClean="0"/>
              <a:t>DPH,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udílení </a:t>
            </a:r>
            <a:r>
              <a:rPr lang="cs-CZ" sz="2000" dirty="0"/>
              <a:t>věcných nebo finančních ocenění</a:t>
            </a:r>
            <a:r>
              <a:rPr lang="cs-CZ" sz="2000" dirty="0" smtClean="0"/>
              <a:t>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pohoštění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pohonné </a:t>
            </a:r>
            <a:r>
              <a:rPr lang="cs-CZ" sz="2000" dirty="0"/>
              <a:t>hmoty,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účetní </a:t>
            </a:r>
            <a:r>
              <a:rPr lang="cs-CZ" sz="2000" dirty="0"/>
              <a:t>a právní </a:t>
            </a:r>
            <a:r>
              <a:rPr lang="cs-CZ" sz="2000" dirty="0" smtClean="0"/>
              <a:t>služby, zpracování </a:t>
            </a:r>
            <a:r>
              <a:rPr lang="cs-CZ" sz="2000" dirty="0"/>
              <a:t>projektu.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618050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322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sady Office</vt:lpstr>
      <vt:lpstr>1_Motiv sady Office</vt:lpstr>
      <vt:lpstr>Podpora projektů kreativního učení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projektů kreativního učení</dc:title>
  <dc:creator>Zahradníčková Zuzana</dc:creator>
  <cp:lastModifiedBy>Zahradníčková Zuzana</cp:lastModifiedBy>
  <cp:revision>14</cp:revision>
  <cp:lastPrinted>2022-06-15T11:22:01Z</cp:lastPrinted>
  <dcterms:created xsi:type="dcterms:W3CDTF">2022-06-15T07:14:07Z</dcterms:created>
  <dcterms:modified xsi:type="dcterms:W3CDTF">2022-06-17T09:43:13Z</dcterms:modified>
</cp:coreProperties>
</file>