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87" r:id="rId1"/>
  </p:sldMasterIdLst>
  <p:notesMasterIdLst>
    <p:notesMasterId r:id="rId28"/>
  </p:notesMasterIdLst>
  <p:sldIdLst>
    <p:sldId id="260" r:id="rId2"/>
    <p:sldId id="264" r:id="rId3"/>
    <p:sldId id="266" r:id="rId4"/>
    <p:sldId id="265" r:id="rId5"/>
    <p:sldId id="267" r:id="rId6"/>
    <p:sldId id="268" r:id="rId7"/>
    <p:sldId id="270" r:id="rId8"/>
    <p:sldId id="263" r:id="rId9"/>
    <p:sldId id="269" r:id="rId10"/>
    <p:sldId id="287" r:id="rId11"/>
    <p:sldId id="271" r:id="rId12"/>
    <p:sldId id="272" r:id="rId13"/>
    <p:sldId id="274" r:id="rId14"/>
    <p:sldId id="273" r:id="rId15"/>
    <p:sldId id="276" r:id="rId16"/>
    <p:sldId id="282" r:id="rId17"/>
    <p:sldId id="280" r:id="rId18"/>
    <p:sldId id="277" r:id="rId19"/>
    <p:sldId id="288" r:id="rId20"/>
    <p:sldId id="278" r:id="rId21"/>
    <p:sldId id="281" r:id="rId22"/>
    <p:sldId id="279" r:id="rId23"/>
    <p:sldId id="285" r:id="rId24"/>
    <p:sldId id="284" r:id="rId25"/>
    <p:sldId id="286" r:id="rId26"/>
    <p:sldId id="25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233B5C7-E6C7-4054-8D67-EDBC792F0684}">
          <p14:sldIdLst>
            <p14:sldId id="260"/>
            <p14:sldId id="264"/>
            <p14:sldId id="266"/>
            <p14:sldId id="265"/>
            <p14:sldId id="267"/>
            <p14:sldId id="268"/>
            <p14:sldId id="270"/>
            <p14:sldId id="263"/>
            <p14:sldId id="269"/>
            <p14:sldId id="287"/>
            <p14:sldId id="271"/>
            <p14:sldId id="272"/>
            <p14:sldId id="274"/>
            <p14:sldId id="273"/>
            <p14:sldId id="276"/>
            <p14:sldId id="282"/>
            <p14:sldId id="280"/>
            <p14:sldId id="277"/>
            <p14:sldId id="288"/>
            <p14:sldId id="278"/>
            <p14:sldId id="281"/>
            <p14:sldId id="279"/>
            <p14:sldId id="285"/>
            <p14:sldId id="284"/>
            <p14:sldId id="286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76810" autoAdjust="0"/>
  </p:normalViewPr>
  <p:slideViewPr>
    <p:cSldViewPr snapToGrid="0">
      <p:cViewPr varScale="1">
        <p:scale>
          <a:sx n="56" d="100"/>
          <a:sy n="56" d="100"/>
        </p:scale>
        <p:origin x="148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62"/>
    </p:cViewPr>
  </p:sorterViewPr>
  <p:notesViewPr>
    <p:cSldViewPr snapToGrid="0">
      <p:cViewPr varScale="1">
        <p:scale>
          <a:sx n="55" d="100"/>
          <a:sy n="55" d="100"/>
        </p:scale>
        <p:origin x="194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A0DBD-9288-4B33-9836-BCD7FCE210C3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8BAEC-ADA6-4D2F-B695-F66D92CCD4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115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8BAEC-ADA6-4D2F-B695-F66D92CCD45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87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8BAEC-ADA6-4D2F-B695-F66D92CCD45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540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888D984-FE1E-4E88-B07B-ABA1BA067533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3882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5464-75E5-403C-B831-C62780DC3EB4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6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2FEA-C224-479F-A6A0-57DC550C7CC1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9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AB3E-622E-4935-9CDA-C3E99805433E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1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B9CB31-824D-4FA2-9388-8B0B7293716B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38040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3AE7-EE73-4C71-B552-444ECD705E44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91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01B1-A08C-4C9F-8343-451908D8FFFB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60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3386-F5E3-42FE-9806-71DA6771F67A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62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2825-0A4F-4DEE-AE57-62633597356C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3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DC3629-D28D-4147-AB51-AA8F9BED7BE3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551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9F130F-8A80-4429-AB84-5AA74074AA1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010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9D5CC8F-9528-42BB-A143-A268EB355CCF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267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CS/TXT/HTML/?uri=CELEX:52020DC0152" TargetMode="External"/><Relationship Id="rId2" Type="http://schemas.openxmlformats.org/officeDocument/2006/relationships/hyperlink" Target="https://www.mkcr.cz/meziresortni-koncepce-aplikovaneho-vyzkumu-a-vyvoje-narodni-a-kulturni-identity-na-leta-2023-2030-cs-2440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google.com/url?sa=t&amp;rct=j&amp;q=&amp;esrc=s&amp;source=web&amp;cd=&amp;ved=2ahUKEwij5YKNs5zzAhWm_rsIHQCsBpIQFnoECAQQAQ&amp;url=https://www.vyzkum.cz/FrontClanek.aspx?idsekce%3D841%26ad%3D1%26attid%3D936838&amp;usg=AOvVaw0_5hvybh3Om-C720Yzqc9C" TargetMode="External"/><Relationship Id="rId4" Type="http://schemas.openxmlformats.org/officeDocument/2006/relationships/hyperlink" Target="https://eur-lex.europa.eu/legal-content/CS/TXT/?uri=CELEX:32023H049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802A98-BA8D-4890-934D-D715248A5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1301360"/>
            <a:ext cx="10997484" cy="2852737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>
                <a:solidFill>
                  <a:schemeClr val="bg1"/>
                </a:solidFill>
              </a:rPr>
            </a:br>
            <a:br>
              <a:rPr lang="cs-CZ" dirty="0">
                <a:solidFill>
                  <a:schemeClr val="bg1"/>
                </a:solidFill>
              </a:rPr>
            </a:b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FE84212-29F0-4918-89BA-20F799052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9840" y="1618458"/>
            <a:ext cx="10092933" cy="456876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sz="4000" dirty="0">
                <a:solidFill>
                  <a:schemeClr val="bg1"/>
                </a:solidFill>
              </a:rPr>
              <a:t>Informativní setkání příjemců institucionální podpory na dlouhodobý koncepční rozvoj výzkumných organizací (IP DKRVO) Ministerstva kultury ke vstupnímu hodnocení Dlouhodobých koncepcí rozvoje výzkumných organizací na léta 2024 – 2028.</a:t>
            </a:r>
          </a:p>
          <a:p>
            <a:pPr marL="342900" indent="-342900" algn="just">
              <a:buFontTx/>
              <a:buChar char="-"/>
            </a:pPr>
            <a:endParaRPr lang="cs-CZ" sz="2200" dirty="0">
              <a:solidFill>
                <a:schemeClr val="bg1"/>
              </a:solidFill>
            </a:endParaRPr>
          </a:p>
          <a:p>
            <a:pPr marL="342900" indent="-342900" algn="just">
              <a:buFontTx/>
              <a:buChar char="-"/>
            </a:pPr>
            <a:endParaRPr lang="cs-CZ" sz="2200" dirty="0">
              <a:solidFill>
                <a:schemeClr val="bg1"/>
              </a:solidFill>
            </a:endParaRPr>
          </a:p>
          <a:p>
            <a:pPr>
              <a:lnSpc>
                <a:spcPct val="140000"/>
              </a:lnSpc>
            </a:pPr>
            <a:r>
              <a:rPr lang="cs-CZ" sz="4500" b="1" dirty="0">
                <a:solidFill>
                  <a:schemeClr val="bg1"/>
                </a:solidFill>
              </a:rPr>
              <a:t>Ing. Martina Dvořáková</a:t>
            </a:r>
          </a:p>
          <a:p>
            <a:pPr>
              <a:lnSpc>
                <a:spcPct val="140000"/>
              </a:lnSpc>
            </a:pPr>
            <a:r>
              <a:rPr lang="cs-CZ" sz="4500" dirty="0">
                <a:solidFill>
                  <a:schemeClr val="bg1"/>
                </a:solidFill>
              </a:rPr>
              <a:t>ředitelka odboru výzkumu a vývoje MK</a:t>
            </a:r>
          </a:p>
          <a:p>
            <a:pPr>
              <a:lnSpc>
                <a:spcPct val="140000"/>
              </a:lnSpc>
            </a:pPr>
            <a:r>
              <a:rPr lang="cs-CZ" sz="4500" dirty="0">
                <a:solidFill>
                  <a:schemeClr val="bg1"/>
                </a:solidFill>
              </a:rPr>
              <a:t>MK ČR – „Konírna“ – 13. 6. 2023 od 10 hod.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0C78829-2A8C-4AC7-AA64-696107F1A6BA}"/>
              </a:ext>
            </a:extLst>
          </p:cNvPr>
          <p:cNvSpPr txBox="1"/>
          <p:nvPr/>
        </p:nvSpPr>
        <p:spPr>
          <a:xfrm>
            <a:off x="1536811" y="557960"/>
            <a:ext cx="9453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chemeClr val="bg1"/>
                </a:solidFill>
              </a:rPr>
              <a:t>SEMINÁŘ MK k IP DKRVO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91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E11D0-FDF1-4642-A0BD-0138FD059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95300"/>
            <a:ext cx="9601200" cy="914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chemeClr val="tx1"/>
                </a:solidFill>
              </a:rPr>
              <a:t>Poskytovatel doporučuje</a:t>
            </a:r>
            <a:br>
              <a:rPr lang="cs-CZ" sz="3200" b="1" dirty="0">
                <a:solidFill>
                  <a:schemeClr val="tx1"/>
                </a:solidFill>
              </a:rPr>
            </a:b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177DBD7-5B9E-4B8C-82CE-964C5D022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43025"/>
            <a:ext cx="9601200" cy="440055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Při stanovení výše IP DKRVO, o kterou VO požádá, volit optimální model mezi „ambiciózností“ nové koncepce VO a výsledky průběžných hodnocení v letech 2019 – 2022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Žádat o výši IP DKRVO, kterou je reálné získat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Zhodnotit přiměřenost požadované IP DKRVO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Může se stát, že VO bude plnit koncepci s nižší IP DKRVO, než požadovala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39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706272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Výše podpory IP DRKVO 2024 - 2028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8B65644-CBB0-4F2A-B95E-85523432163D}"/>
              </a:ext>
            </a:extLst>
          </p:cNvPr>
          <p:cNvSpPr txBox="1"/>
          <p:nvPr/>
        </p:nvSpPr>
        <p:spPr>
          <a:xfrm>
            <a:off x="1269242" y="1760561"/>
            <a:ext cx="1029041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Poskytovatel může na základě výsledku průběžného hodnocení plnění koncepcí výchozí podporu upravit maximálně o </a:t>
            </a:r>
            <a:r>
              <a:rPr lang="cs-CZ" sz="2400" b="1" dirty="0"/>
              <a:t>-5/+10 % ročně v případě dostatku disponibilních prostředků</a:t>
            </a:r>
          </a:p>
          <a:p>
            <a:pPr lvl="0" algn="just">
              <a:lnSpc>
                <a:spcPct val="120000"/>
              </a:lnSpc>
            </a:pPr>
            <a:endParaRPr lang="cs-CZ" sz="2400" dirty="0"/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MK jako poskytovatel si vyhrazuje právo v případě nedostatku/nadbytku disponibilních zdrojů SR </a:t>
            </a:r>
            <a:r>
              <a:rPr lang="cs-CZ" sz="2400" dirty="0" err="1"/>
              <a:t>VaVaI</a:t>
            </a:r>
            <a:r>
              <a:rPr lang="cs-CZ" sz="2400" dirty="0"/>
              <a:t> 2024+ proporčně krátit/navýšit IP DKRVO všem VO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1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987" y="45164"/>
            <a:ext cx="9601200" cy="788158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Přehled financování IP DKRVO 2024 - 2028</a:t>
            </a:r>
            <a:br>
              <a:rPr lang="cs-CZ" dirty="0"/>
            </a:br>
            <a:endParaRPr lang="cs-CZ" dirty="0"/>
          </a:p>
        </p:txBody>
      </p:sp>
      <p:grpSp>
        <p:nvGrpSpPr>
          <p:cNvPr id="6" name="Group 24">
            <a:extLst>
              <a:ext uri="{FF2B5EF4-FFF2-40B4-BE49-F238E27FC236}">
                <a16:creationId xmlns:a16="http://schemas.microsoft.com/office/drawing/2014/main" id="{69BC04BC-AD42-4D7A-8383-64F0E8216AD8}"/>
              </a:ext>
            </a:extLst>
          </p:cNvPr>
          <p:cNvGrpSpPr>
            <a:grpSpLocks/>
          </p:cNvGrpSpPr>
          <p:nvPr/>
        </p:nvGrpSpPr>
        <p:grpSpPr bwMode="auto">
          <a:xfrm>
            <a:off x="2484578" y="607691"/>
            <a:ext cx="6914742" cy="6107757"/>
            <a:chOff x="2188" y="8411"/>
            <a:chExt cx="8470" cy="6249"/>
          </a:xfrm>
        </p:grpSpPr>
        <p:sp>
          <p:nvSpPr>
            <p:cNvPr id="7" name="Text Box 4">
              <a:extLst>
                <a:ext uri="{FF2B5EF4-FFF2-40B4-BE49-F238E27FC236}">
                  <a16:creationId xmlns:a16="http://schemas.microsoft.com/office/drawing/2014/main" id="{0B269392-4084-4265-8049-92D5AE9C44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8" y="8411"/>
              <a:ext cx="5170" cy="54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Institucionální podpora VO na léta 2024 - 2028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83538F06-A566-4EE2-965D-265D67A90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8" y="9671"/>
              <a:ext cx="3850" cy="720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Stabilizační složka</a:t>
              </a: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podle vstupního hodnocení VO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6">
              <a:extLst>
                <a:ext uri="{FF2B5EF4-FFF2-40B4-BE49-F238E27FC236}">
                  <a16:creationId xmlns:a16="http://schemas.microsoft.com/office/drawing/2014/main" id="{75E16A99-96B0-49F4-ABA7-89AAD64A74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3" y="9686"/>
              <a:ext cx="3883" cy="90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Motivační složka</a:t>
              </a: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podle průběžného hodnocení - max.        -5 % /+10 %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C7700EED-C9C0-458D-8CCA-893AE3869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8" y="10391"/>
              <a:ext cx="3850" cy="360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20 % podle hodnocení poskytovatele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8C84A44B-4DA4-40FA-A430-A2EA36878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8" y="10751"/>
              <a:ext cx="3850" cy="360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just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20 % podle hodnocení tripartit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id="{03E1AC4A-70E0-4301-9DAF-6345D30BD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8" y="11111"/>
              <a:ext cx="3850" cy="360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60 % podle hodnocení koncepce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Line 12">
              <a:extLst>
                <a:ext uri="{FF2B5EF4-FFF2-40B4-BE49-F238E27FC236}">
                  <a16:creationId xmlns:a16="http://schemas.microsoft.com/office/drawing/2014/main" id="{06BFBC9D-3C0E-4962-AC75-708D621F13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8" y="9311"/>
              <a:ext cx="41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13">
              <a:extLst>
                <a:ext uri="{FF2B5EF4-FFF2-40B4-BE49-F238E27FC236}">
                  <a16:creationId xmlns:a16="http://schemas.microsoft.com/office/drawing/2014/main" id="{BEB132F3-447C-4971-88ED-B0ABCE0FF8D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30" y="9311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4">
              <a:extLst>
                <a:ext uri="{FF2B5EF4-FFF2-40B4-BE49-F238E27FC236}">
                  <a16:creationId xmlns:a16="http://schemas.microsoft.com/office/drawing/2014/main" id="{7089E4A9-0FCE-49BB-91D0-FDAB7D8540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798" y="9311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15">
              <a:extLst>
                <a:ext uri="{FF2B5EF4-FFF2-40B4-BE49-F238E27FC236}">
                  <a16:creationId xmlns:a16="http://schemas.microsoft.com/office/drawing/2014/main" id="{137E6A27-C821-44EB-9513-2C8C9C40431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6038" y="8954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477422B5-3249-4F75-A334-5823CBFD0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8" y="12371"/>
              <a:ext cx="3520" cy="720"/>
            </a:xfrm>
            <a:prstGeom prst="rect">
              <a:avLst/>
            </a:prstGeom>
            <a:solidFill>
              <a:srgbClr val="FF66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Základna</a:t>
              </a: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(35 – 50 bodů)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= polovina IP DKRVO 2023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EC202721-07A4-4C4E-AB5B-B54D76B0F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8" y="12191"/>
              <a:ext cx="4290" cy="1080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Bonifikace</a:t>
              </a: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(nad 50 bodů)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bod = 2 % IP DKRVO 2023 (až do výše žádosti o podporu)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Line 18">
              <a:extLst>
                <a:ext uri="{FF2B5EF4-FFF2-40B4-BE49-F238E27FC236}">
                  <a16:creationId xmlns:a16="http://schemas.microsoft.com/office/drawing/2014/main" id="{2C0DB8F5-4E53-45EB-A36E-EF7A30A7A3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948" y="11831"/>
              <a:ext cx="45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19">
              <a:extLst>
                <a:ext uri="{FF2B5EF4-FFF2-40B4-BE49-F238E27FC236}">
                  <a16:creationId xmlns:a16="http://schemas.microsoft.com/office/drawing/2014/main" id="{0E7820A7-FCD7-488A-9887-21D5123A99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948" y="11831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20">
              <a:extLst>
                <a:ext uri="{FF2B5EF4-FFF2-40B4-BE49-F238E27FC236}">
                  <a16:creationId xmlns:a16="http://schemas.microsoft.com/office/drawing/2014/main" id="{495CFA61-C521-4616-A18C-96799F32EE6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458" y="11831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1">
              <a:extLst>
                <a:ext uri="{FF2B5EF4-FFF2-40B4-BE49-F238E27FC236}">
                  <a16:creationId xmlns:a16="http://schemas.microsoft.com/office/drawing/2014/main" id="{3D2D53F6-7995-44B2-B12A-2933DC618E4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4608" y="11471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15BF72E9-7124-4DE8-B251-284D0BB06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8" y="13451"/>
              <a:ext cx="5843" cy="1209"/>
            </a:xfrm>
            <a:prstGeom prst="rect">
              <a:avLst/>
            </a:prstGeom>
            <a:solidFill>
              <a:srgbClr val="FF3399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8000" tIns="10800" rIns="18000" bIns="1080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Možné krácení</a:t>
              </a: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Dané VO: </a:t>
              </a:r>
              <a:r>
                <a:rPr lang="cs-CZ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nezpůsobilé nebo nepřiměřené výdaje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Bef>
                  <a:spcPts val="300"/>
                </a:spcBef>
                <a:spcAft>
                  <a:spcPts val="800"/>
                </a:spcAft>
              </a:pPr>
              <a:r>
                <a:rPr lang="cs-CZ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Všech VO: </a:t>
              </a:r>
              <a:r>
                <a:rPr lang="cs-CZ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proporčně dle disponibilních zdrojů</a:t>
              </a:r>
              <a:endPara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4" name="Line 23">
              <a:extLst>
                <a:ext uri="{FF2B5EF4-FFF2-40B4-BE49-F238E27FC236}">
                  <a16:creationId xmlns:a16="http://schemas.microsoft.com/office/drawing/2014/main" id="{C6B03C09-FE23-4FDA-96DC-953B8096144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038" y="11831"/>
              <a:ext cx="0" cy="16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>
          <a:xfrm>
            <a:off x="10593692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98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AF99D6C-016F-4032-98AB-84CD85B00813}"/>
              </a:ext>
            </a:extLst>
          </p:cNvPr>
          <p:cNvSpPr txBox="1"/>
          <p:nvPr/>
        </p:nvSpPr>
        <p:spPr>
          <a:xfrm>
            <a:off x="1295400" y="384308"/>
            <a:ext cx="10382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Požadovaná IP DKRVO</a:t>
            </a:r>
            <a:endParaRPr lang="cs-CZ" sz="3200" dirty="0">
              <a:effectLst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0CA937E-55BD-40F0-BB26-0E7A1963355E}"/>
              </a:ext>
            </a:extLst>
          </p:cNvPr>
          <p:cNvSpPr txBox="1"/>
          <p:nvPr/>
        </p:nvSpPr>
        <p:spPr>
          <a:xfrm>
            <a:off x="1028700" y="1219200"/>
            <a:ext cx="103822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400" dirty="0"/>
          </a:p>
          <a:p>
            <a:r>
              <a:rPr lang="cs-CZ" sz="1400" dirty="0"/>
              <a:t>				</a:t>
            </a:r>
          </a:p>
          <a:p>
            <a:r>
              <a:rPr lang="cs-CZ" sz="1400" dirty="0"/>
              <a:t>			* Vztahuje se k položce platy zaměstnanců.</a:t>
            </a:r>
          </a:p>
          <a:p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1B7E5B97-FC4B-4747-B303-B90BF5CD8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714297"/>
              </p:ext>
            </p:extLst>
          </p:nvPr>
        </p:nvGraphicFramePr>
        <p:xfrm>
          <a:off x="2477054" y="969083"/>
          <a:ext cx="7307411" cy="31790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03867">
                  <a:extLst>
                    <a:ext uri="{9D8B030D-6E8A-4147-A177-3AD203B41FA5}">
                      <a16:colId xmlns:a16="http://schemas.microsoft.com/office/drawing/2014/main" val="2461774923"/>
                    </a:ext>
                  </a:extLst>
                </a:gridCol>
                <a:gridCol w="713018">
                  <a:extLst>
                    <a:ext uri="{9D8B030D-6E8A-4147-A177-3AD203B41FA5}">
                      <a16:colId xmlns:a16="http://schemas.microsoft.com/office/drawing/2014/main" val="1468157506"/>
                    </a:ext>
                  </a:extLst>
                </a:gridCol>
                <a:gridCol w="713018">
                  <a:extLst>
                    <a:ext uri="{9D8B030D-6E8A-4147-A177-3AD203B41FA5}">
                      <a16:colId xmlns:a16="http://schemas.microsoft.com/office/drawing/2014/main" val="2668277977"/>
                    </a:ext>
                  </a:extLst>
                </a:gridCol>
                <a:gridCol w="713018">
                  <a:extLst>
                    <a:ext uri="{9D8B030D-6E8A-4147-A177-3AD203B41FA5}">
                      <a16:colId xmlns:a16="http://schemas.microsoft.com/office/drawing/2014/main" val="66277420"/>
                    </a:ext>
                  </a:extLst>
                </a:gridCol>
                <a:gridCol w="713018">
                  <a:extLst>
                    <a:ext uri="{9D8B030D-6E8A-4147-A177-3AD203B41FA5}">
                      <a16:colId xmlns:a16="http://schemas.microsoft.com/office/drawing/2014/main" val="1330956776"/>
                    </a:ext>
                  </a:extLst>
                </a:gridCol>
                <a:gridCol w="713018">
                  <a:extLst>
                    <a:ext uri="{9D8B030D-6E8A-4147-A177-3AD203B41FA5}">
                      <a16:colId xmlns:a16="http://schemas.microsoft.com/office/drawing/2014/main" val="172789870"/>
                    </a:ext>
                  </a:extLst>
                </a:gridCol>
                <a:gridCol w="738454">
                  <a:extLst>
                    <a:ext uri="{9D8B030D-6E8A-4147-A177-3AD203B41FA5}">
                      <a16:colId xmlns:a16="http://schemas.microsoft.com/office/drawing/2014/main" val="4205531682"/>
                    </a:ext>
                  </a:extLst>
                </a:gridCol>
              </a:tblGrid>
              <a:tr h="419758">
                <a:tc>
                  <a:txBody>
                    <a:bodyPr/>
                    <a:lstStyle/>
                    <a:p>
                      <a:pPr marL="8255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Náklady a výdaje 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 tis. Kč / rok)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888165"/>
                  </a:ext>
                </a:extLst>
              </a:tr>
              <a:tr h="70934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výdaje na pořízení dlouhodobého hmotného a nehmotného majetku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782860"/>
                  </a:ext>
                </a:extLst>
              </a:tr>
              <a:tr h="4689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  neinvestiční (provozní) náklady celkem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593662"/>
                  </a:ext>
                </a:extLst>
              </a:tr>
              <a:tr h="22853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 toho: platy zaměstnanců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876830"/>
                  </a:ext>
                </a:extLst>
              </a:tr>
              <a:tr h="22853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 toho: OON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446984"/>
                  </a:ext>
                </a:extLst>
              </a:tr>
              <a:tr h="228530">
                <a:tc>
                  <a:txBody>
                    <a:bodyPr/>
                    <a:lstStyle/>
                    <a:p>
                      <a:pPr marL="6413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 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(A+B)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023629"/>
                  </a:ext>
                </a:extLst>
              </a:tr>
              <a:tr h="709345">
                <a:tc>
                  <a:txBody>
                    <a:bodyPr/>
                    <a:lstStyle/>
                    <a:p>
                      <a:pPr marL="6413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Přepočtený počet pracovních míst osob (FTE) podílejících se na řešení cílů IP DKRVO*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115036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55AED905-BCA3-41C4-B195-C4C2DA945BD0}"/>
              </a:ext>
            </a:extLst>
          </p:cNvPr>
          <p:cNvSpPr txBox="1"/>
          <p:nvPr/>
        </p:nvSpPr>
        <p:spPr>
          <a:xfrm>
            <a:off x="1295400" y="4798636"/>
            <a:ext cx="105537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Výše podpory </a:t>
            </a:r>
            <a:r>
              <a:rPr lang="cs-CZ" sz="2400" b="1" dirty="0"/>
              <a:t>Celkem</a:t>
            </a:r>
            <a:r>
              <a:rPr lang="cs-CZ" sz="2400" dirty="0"/>
              <a:t> (A+B) musí být v každém roce stejná.</a:t>
            </a:r>
          </a:p>
          <a:p>
            <a:pPr lvl="0" algn="just"/>
            <a:endParaRPr lang="cs-CZ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400" dirty="0"/>
              <a:t>V komentáři pod tabulkou VO uvede příslušný počet fyzicky se podílejících osob na řešení DKRVO pro jednotlivé roky.</a:t>
            </a:r>
            <a:br>
              <a:rPr lang="cs-CZ" sz="2400" u="sng" dirty="0"/>
            </a:br>
            <a:endParaRPr lang="cs-CZ" sz="2400" dirty="0"/>
          </a:p>
          <a:p>
            <a:endParaRPr lang="cs-CZ" dirty="0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>
          <a:xfrm>
            <a:off x="10612804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94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236" y="187036"/>
            <a:ext cx="9601200" cy="14859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</a:rPr>
              <a:t>Poskytovatel doporučuje 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49DFFD7-D1C0-4B0C-B7D6-3CBF63473FF0}"/>
              </a:ext>
            </a:extLst>
          </p:cNvPr>
          <p:cNvSpPr txBox="1"/>
          <p:nvPr/>
        </p:nvSpPr>
        <p:spPr>
          <a:xfrm>
            <a:off x="981075" y="929986"/>
            <a:ext cx="1022985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Poskytovatel doporučuje </a:t>
            </a:r>
            <a:r>
              <a:rPr lang="cs-CZ" sz="2400" b="1" dirty="0"/>
              <a:t>neplánovat investice do posledního roku řešení</a:t>
            </a:r>
            <a:r>
              <a:rPr lang="cs-CZ" sz="2400" dirty="0"/>
              <a:t> IP DKRVO z důvodu nemožnosti převedení prostředků do dalšího roku a rizika nevyčerpání podpory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Nová právní úprava, která vychází z novely </a:t>
            </a:r>
            <a:r>
              <a:rPr lang="cs-CZ" sz="2400" i="1" dirty="0"/>
              <a:t>Rámce pro státní podporu výzkumu, vývoje a inovací (2022/C 414/01)</a:t>
            </a:r>
            <a:r>
              <a:rPr lang="cs-CZ" sz="2400" dirty="0"/>
              <a:t>, stanovila limit maximálně </a:t>
            </a:r>
            <a:r>
              <a:rPr lang="cs-CZ" sz="2400" b="1" dirty="0"/>
              <a:t>20 % nákladů (režijní náklady samostatně nebo s částí provozních nákladů na materiál a drobný majetek)</a:t>
            </a:r>
            <a:r>
              <a:rPr lang="cs-CZ" sz="2400" dirty="0"/>
              <a:t> z dotace IP DKRVO pro náklady, které bezprostředně souvisí s řešením (IP DKRVO), ale nelze je doložit </a:t>
            </a:r>
            <a:r>
              <a:rPr lang="cs-CZ" sz="2400" b="1" dirty="0"/>
              <a:t>samostatným účetním dokladem</a:t>
            </a:r>
          </a:p>
          <a:p>
            <a:pPr lvl="0" algn="just"/>
            <a:endParaRPr lang="cs-CZ" sz="2400" dirty="0"/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626436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504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AAFB89D-8B92-4964-9E67-9F6E2712BA5C}"/>
              </a:ext>
            </a:extLst>
          </p:cNvPr>
          <p:cNvSpPr txBox="1"/>
          <p:nvPr/>
        </p:nvSpPr>
        <p:spPr>
          <a:xfrm>
            <a:off x="1000125" y="94045"/>
            <a:ext cx="8172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b="1" dirty="0"/>
              <a:t>Počty předpokládaných výsledků</a:t>
            </a:r>
            <a:endParaRPr lang="cs-CZ" sz="3200" dirty="0"/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0A8AFCD-176F-4B57-B6E2-493D4E3F2803}"/>
              </a:ext>
            </a:extLst>
          </p:cNvPr>
          <p:cNvSpPr txBox="1"/>
          <p:nvPr/>
        </p:nvSpPr>
        <p:spPr>
          <a:xfrm>
            <a:off x="1000125" y="699526"/>
            <a:ext cx="10744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Průměrná výzkumná organizace by měla v letech 2024 – 2028 s IP DKRVO ve výši 10 mil. Kč dosáhnout následujících výsledků:</a:t>
            </a:r>
          </a:p>
          <a:p>
            <a:endParaRPr lang="cs-CZ" dirty="0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F7D5C5E2-CCF9-4BAE-B357-76E46DAA7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23637"/>
              </p:ext>
            </p:extLst>
          </p:nvPr>
        </p:nvGraphicFramePr>
        <p:xfrm>
          <a:off x="2605173" y="1651345"/>
          <a:ext cx="2481177" cy="3070653"/>
        </p:xfrm>
        <a:graphic>
          <a:graphicData uri="http://schemas.openxmlformats.org/drawingml/2006/table">
            <a:tbl>
              <a:tblPr firstRow="1" firstCol="1" bandRow="1"/>
              <a:tblGrid>
                <a:gridCol w="1578280">
                  <a:extLst>
                    <a:ext uri="{9D8B030D-6E8A-4147-A177-3AD203B41FA5}">
                      <a16:colId xmlns:a16="http://schemas.microsoft.com/office/drawing/2014/main" val="3107285651"/>
                    </a:ext>
                  </a:extLst>
                </a:gridCol>
                <a:gridCol w="902897">
                  <a:extLst>
                    <a:ext uri="{9D8B030D-6E8A-4147-A177-3AD203B41FA5}">
                      <a16:colId xmlns:a16="http://schemas.microsoft.com/office/drawing/2014/main" val="3978072193"/>
                    </a:ext>
                  </a:extLst>
                </a:gridCol>
              </a:tblGrid>
              <a:tr h="4555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b="1" i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Publikační výsledky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429663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Druh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počet 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114279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Jost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13,8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003786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Jimp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511652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8708251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Jsc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91922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144300"/>
                  </a:ext>
                </a:extLst>
              </a:tr>
              <a:tr h="301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384141"/>
                  </a:ext>
                </a:extLst>
              </a:tr>
              <a:tr h="5019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38,0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87444"/>
                  </a:ext>
                </a:extLst>
              </a:tr>
            </a:tbl>
          </a:graphicData>
        </a:graphic>
      </p:graphicFrame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61D78B94-31C2-42DB-A349-BC618C4C4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871522"/>
              </p:ext>
            </p:extLst>
          </p:nvPr>
        </p:nvGraphicFramePr>
        <p:xfrm>
          <a:off x="5625465" y="1652789"/>
          <a:ext cx="4480560" cy="3228467"/>
        </p:xfrm>
        <a:graphic>
          <a:graphicData uri="http://schemas.openxmlformats.org/drawingml/2006/table">
            <a:tbl>
              <a:tblPr firstRow="1" firstCol="1" bandRow="1"/>
              <a:tblGrid>
                <a:gridCol w="2549284">
                  <a:extLst>
                    <a:ext uri="{9D8B030D-6E8A-4147-A177-3AD203B41FA5}">
                      <a16:colId xmlns:a16="http://schemas.microsoft.com/office/drawing/2014/main" val="2808174091"/>
                    </a:ext>
                  </a:extLst>
                </a:gridCol>
                <a:gridCol w="1931276">
                  <a:extLst>
                    <a:ext uri="{9D8B030D-6E8A-4147-A177-3AD203B41FA5}">
                      <a16:colId xmlns:a16="http://schemas.microsoft.com/office/drawing/2014/main" val="2090866755"/>
                    </a:ext>
                  </a:extLst>
                </a:gridCol>
              </a:tblGrid>
              <a:tr h="27901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b="1" i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Aplikační výsledky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74086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druh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i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počet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62764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Ekrit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911851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964700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Nmap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3128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NmetS</a:t>
                      </a: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Npam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294840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Gfunk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577460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788554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Ztech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355928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ostatní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tabLst>
                          <a:tab pos="3690620" algn="l"/>
                        </a:tabLs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184870"/>
                  </a:ext>
                </a:extLst>
              </a:tr>
              <a:tr h="27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18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949617"/>
                  </a:ext>
                </a:extLst>
              </a:tr>
            </a:tbl>
          </a:graphicData>
        </a:graphic>
      </p:graphicFrame>
      <p:sp>
        <p:nvSpPr>
          <p:cNvPr id="14" name="TextovéPole 13">
            <a:extLst>
              <a:ext uri="{FF2B5EF4-FFF2-40B4-BE49-F238E27FC236}">
                <a16:creationId xmlns:a16="http://schemas.microsoft.com/office/drawing/2014/main" id="{CA0ED3A7-E452-45C8-ACA9-C5F0B614AA42}"/>
              </a:ext>
            </a:extLst>
          </p:cNvPr>
          <p:cNvSpPr txBox="1"/>
          <p:nvPr/>
        </p:nvSpPr>
        <p:spPr>
          <a:xfrm>
            <a:off x="1000125" y="4900625"/>
            <a:ext cx="103251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 tabulce jsou uvedeny předpokládané výsledky „průměrné“ VO MK (tj. VO hodnocené stupněm „C“).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Nadprůměrné VO se od průměrných VO výrazně neliší vyšším počtem výsledků, ale zejména jejich </a:t>
            </a:r>
            <a:r>
              <a:rPr lang="cs-CZ" sz="2400" b="1" dirty="0"/>
              <a:t>kvalitou</a:t>
            </a:r>
            <a:r>
              <a:rPr lang="cs-CZ" sz="2400" dirty="0"/>
              <a:t> (např. vyšší podíl Jimp a Jsc ku Jost apod.). Publikační výsledky jsou orientační.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endParaRPr lang="cs-CZ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58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99" y="574963"/>
            <a:ext cx="10574547" cy="914400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Tabulka „Předpokládané výsledky IP DKRVO 2024 – 2028“</a:t>
            </a:r>
            <a:br>
              <a:rPr lang="cs-CZ" sz="3600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cs-CZ" b="1" dirty="0"/>
            </a:br>
            <a:endParaRPr lang="cs-CZ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05D4783-EDE1-4E0E-98DA-BB2F83526AA1}"/>
              </a:ext>
            </a:extLst>
          </p:cNvPr>
          <p:cNvSpPr txBox="1"/>
          <p:nvPr/>
        </p:nvSpPr>
        <p:spPr>
          <a:xfrm>
            <a:off x="1295399" y="1494983"/>
            <a:ext cx="10287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Tabulka je součástí podkladů k vstupnímu hodnocení</a:t>
            </a:r>
          </a:p>
          <a:p>
            <a:pPr algn="just">
              <a:lnSpc>
                <a:spcPct val="120000"/>
              </a:lnSpc>
            </a:pPr>
            <a:endParaRPr lang="cs-CZ" sz="2400" dirty="0"/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Tabulka nahradí Přílohu č. 1 Průběžné zprávy. Do dalších sloupců tabulky budou doplňovány informace k dosaženým výsledkům každoročně v termínu Průběžné zprávy</a:t>
            </a:r>
          </a:p>
          <a:p>
            <a:pPr lvl="0" algn="just">
              <a:lnSpc>
                <a:spcPct val="120000"/>
              </a:lnSpc>
            </a:pPr>
            <a:endParaRPr lang="cs-CZ" sz="2400" dirty="0"/>
          </a:p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Údaje v dalších sloupcích budou sloužit k průběžnému hodnocení (jak VO postupně naplňuje svou koncepci) a k závěrečnému hodnocení koncepce VO</a:t>
            </a:r>
          </a:p>
          <a:p>
            <a:pPr lvl="0" algn="just">
              <a:lnSpc>
                <a:spcPct val="120000"/>
              </a:lnSpc>
            </a:pPr>
            <a:endParaRPr lang="cs-CZ" sz="2400" dirty="0"/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34370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86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82540"/>
            <a:ext cx="9601200" cy="1485900"/>
          </a:xfrm>
        </p:spPr>
        <p:txBody>
          <a:bodyPr/>
          <a:lstStyle/>
          <a:p>
            <a:r>
              <a:rPr lang="cs-CZ" sz="3200" b="1" dirty="0">
                <a:solidFill>
                  <a:schemeClr val="tx1"/>
                </a:solidFill>
              </a:rPr>
              <a:t>Poskytovatel doporučuje 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93BD1A0-BCFC-4309-91CB-E2ABECE968E1}"/>
              </a:ext>
            </a:extLst>
          </p:cNvPr>
          <p:cNvSpPr txBox="1"/>
          <p:nvPr/>
        </p:nvSpPr>
        <p:spPr>
          <a:xfrm>
            <a:off x="1295400" y="1134792"/>
            <a:ext cx="102489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tabulce „Předpokládané výsledky IP DKRVO 2024 – 2028“</a:t>
            </a:r>
            <a:br>
              <a:rPr lang="cs-CZ" sz="2400" dirty="0"/>
            </a:br>
            <a:r>
              <a:rPr lang="cs-CZ" sz="2400" b="1" dirty="0"/>
              <a:t>charakterizovat publikační výsledky obecně</a:t>
            </a:r>
            <a:r>
              <a:rPr lang="cs-CZ" sz="2400" dirty="0"/>
              <a:t> pro případy, kdy dojde k posunu předpokládaného tématu (v případě aplikačních výsledků se již uvede jejich předpokládaný název)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Neplánovat nejvíce výsledků do posledního roku pětileté podpory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Zvolit menší počet výzkumných oblastí s širším záběrem</a:t>
            </a:r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093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BDE4ED7-0E5B-4C6D-9FB2-FCB5F0BCD4CD}"/>
              </a:ext>
            </a:extLst>
          </p:cNvPr>
          <p:cNvSpPr txBox="1"/>
          <p:nvPr/>
        </p:nvSpPr>
        <p:spPr>
          <a:xfrm>
            <a:off x="1143000" y="558073"/>
            <a:ext cx="102298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Výsledky IP DKRVO 2024 - 2028</a:t>
            </a:r>
          </a:p>
          <a:p>
            <a:pPr algn="just"/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CD1F45B-5DE8-4E0B-923B-09ACF20606EE}"/>
              </a:ext>
            </a:extLst>
          </p:cNvPr>
          <p:cNvSpPr txBox="1"/>
          <p:nvPr/>
        </p:nvSpPr>
        <p:spPr>
          <a:xfrm>
            <a:off x="1143000" y="1499771"/>
            <a:ext cx="10858500" cy="4927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Jako plánované aplikační výsledky koncepce VO lze uvést výsledky druhů </a:t>
            </a:r>
            <a:r>
              <a:rPr lang="cs-CZ" sz="2400" dirty="0" err="1"/>
              <a:t>Ekrit</a:t>
            </a:r>
            <a:r>
              <a:rPr lang="cs-CZ" sz="2400" dirty="0"/>
              <a:t>; </a:t>
            </a:r>
            <a:r>
              <a:rPr lang="cs-CZ" sz="2400" dirty="0" err="1"/>
              <a:t>NmetS</a:t>
            </a:r>
            <a:r>
              <a:rPr lang="cs-CZ" sz="2400" dirty="0"/>
              <a:t>; </a:t>
            </a:r>
            <a:r>
              <a:rPr lang="cs-CZ" sz="2400" dirty="0" err="1"/>
              <a:t>NmetC</a:t>
            </a:r>
            <a:r>
              <a:rPr lang="cs-CZ" sz="2400" dirty="0"/>
              <a:t>; </a:t>
            </a:r>
            <a:r>
              <a:rPr lang="cs-CZ" sz="2400" dirty="0" err="1"/>
              <a:t>Npam</a:t>
            </a:r>
            <a:r>
              <a:rPr lang="cs-CZ" sz="2400" dirty="0"/>
              <a:t>; </a:t>
            </a:r>
            <a:r>
              <a:rPr lang="cs-CZ" sz="2400" dirty="0" err="1"/>
              <a:t>Nimap</a:t>
            </a:r>
            <a:r>
              <a:rPr lang="cs-CZ" sz="2400" dirty="0"/>
              <a:t>; R; S; P; </a:t>
            </a:r>
            <a:r>
              <a:rPr lang="cs-CZ" sz="2400" dirty="0" err="1"/>
              <a:t>Zpolop</a:t>
            </a:r>
            <a:r>
              <a:rPr lang="cs-CZ" sz="2400" dirty="0"/>
              <a:t>; </a:t>
            </a:r>
            <a:r>
              <a:rPr lang="cs-CZ" sz="2400" dirty="0" err="1"/>
              <a:t>Ztech</a:t>
            </a:r>
            <a:r>
              <a:rPr lang="cs-CZ" sz="2400" dirty="0"/>
              <a:t>; </a:t>
            </a:r>
            <a:r>
              <a:rPr lang="cs-CZ" sz="2400" dirty="0" err="1"/>
              <a:t>Gprot</a:t>
            </a:r>
            <a:r>
              <a:rPr lang="cs-CZ" sz="2400" dirty="0"/>
              <a:t>; </a:t>
            </a:r>
            <a:r>
              <a:rPr lang="cs-CZ" sz="2400" dirty="0" err="1"/>
              <a:t>Gfunk</a:t>
            </a:r>
            <a:r>
              <a:rPr lang="cs-CZ" sz="2400" dirty="0"/>
              <a:t>; </a:t>
            </a:r>
            <a:r>
              <a:rPr lang="cs-CZ" sz="2400" dirty="0" err="1"/>
              <a:t>Fprum</a:t>
            </a:r>
            <a:r>
              <a:rPr lang="cs-CZ" sz="2400" dirty="0"/>
              <a:t>; </a:t>
            </a:r>
            <a:r>
              <a:rPr lang="cs-CZ" sz="2400" dirty="0" err="1"/>
              <a:t>Fuzit</a:t>
            </a:r>
            <a:r>
              <a:rPr lang="cs-CZ" sz="2400" dirty="0"/>
              <a:t> a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nově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Aodb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20000"/>
              </a:lnSpc>
            </a:pP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Jako plánované publikační výsledky koncepce VO lze uvést výsledky druhů </a:t>
            </a:r>
            <a:r>
              <a:rPr lang="cs-CZ" sz="2400" dirty="0" err="1"/>
              <a:t>Jimp</a:t>
            </a:r>
            <a:r>
              <a:rPr lang="cs-CZ" sz="2400" dirty="0"/>
              <a:t>, </a:t>
            </a:r>
            <a:r>
              <a:rPr lang="cs-CZ" sz="2400" dirty="0" err="1"/>
              <a:t>Jsc</a:t>
            </a:r>
            <a:r>
              <a:rPr lang="cs-CZ" sz="2400" dirty="0"/>
              <a:t>, </a:t>
            </a:r>
            <a:r>
              <a:rPr lang="cs-CZ" sz="2400" dirty="0" err="1"/>
              <a:t>Jost</a:t>
            </a:r>
            <a:r>
              <a:rPr lang="cs-CZ" sz="2400" dirty="0"/>
              <a:t>, B, C a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nově D</a:t>
            </a:r>
          </a:p>
          <a:p>
            <a:pPr lvl="0" algn="just">
              <a:lnSpc>
                <a:spcPct val="120000"/>
              </a:lnSpc>
            </a:pPr>
            <a:endParaRPr lang="cs-CZ" sz="2400" dirty="0"/>
          </a:p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U výsledků druhu </a:t>
            </a:r>
            <a:r>
              <a:rPr lang="cs-CZ" sz="2400" dirty="0" err="1"/>
              <a:t>Ekrit</a:t>
            </a:r>
            <a:r>
              <a:rPr lang="cs-CZ" sz="2400" dirty="0"/>
              <a:t> je přípustná i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elektronická verze výstavy</a:t>
            </a:r>
          </a:p>
          <a:p>
            <a:pPr lvl="0" algn="just">
              <a:lnSpc>
                <a:spcPct val="120000"/>
              </a:lnSpc>
            </a:pPr>
            <a:endParaRPr lang="cs-CZ" sz="2400" dirty="0"/>
          </a:p>
          <a:p>
            <a:pPr marL="285750" lvl="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nový Příkaz ministra kultury č. 5/2023 upravuje postup schvalování výsledků </a:t>
            </a:r>
            <a:r>
              <a:rPr lang="cs-CZ" sz="2400" dirty="0" err="1"/>
              <a:t>NmetS</a:t>
            </a:r>
            <a:r>
              <a:rPr lang="cs-CZ" sz="2400" dirty="0"/>
              <a:t>, </a:t>
            </a:r>
            <a:r>
              <a:rPr lang="cs-CZ" sz="2400" dirty="0" err="1"/>
              <a:t>Npam</a:t>
            </a:r>
            <a:r>
              <a:rPr lang="cs-CZ" sz="2400" dirty="0"/>
              <a:t>,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Nimap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Ekrit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, R, S,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Aodb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74704" y="6471679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13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916759-3D19-41BA-B5CC-FB139134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114426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</a:rPr>
              <a:t>Výsledky IP DKRVO 2024 - 2028</a:t>
            </a:r>
            <a:br>
              <a:rPr lang="cs-CZ" sz="3200" b="1" dirty="0">
                <a:solidFill>
                  <a:schemeClr val="tx1"/>
                </a:solidFill>
              </a:rPr>
            </a:b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53DE705-F43E-4BC3-8059-D0F99746F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3550"/>
            <a:ext cx="9601200" cy="3581400"/>
          </a:xfrm>
        </p:spPr>
        <p:txBody>
          <a:bodyPr>
            <a:normAutofit fontScale="85000" lnSpcReduction="20000"/>
          </a:bodyPr>
          <a:lstStyle/>
          <a:p>
            <a:pPr marL="285750" lvl="0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Příjemce je povinen u všech uplatněných předložených výsledků, které vznikly na základě IP DKRVO, uvést dedikaci k tomuto zdroji podpory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marL="285750" lvl="0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U výsledků druhu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Jimp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Jsc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Jost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, D, C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400" dirty="0">
                <a:solidFill>
                  <a:schemeClr val="tx1"/>
                </a:solidFill>
              </a:rPr>
              <a:t>se připouští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dedikace nejen k IP DKRVO, ale také k dalším zdrojům podpory</a:t>
            </a:r>
            <a:r>
              <a:rPr lang="cs-CZ" sz="2400" dirty="0">
                <a:solidFill>
                  <a:schemeClr val="tx1"/>
                </a:solidFill>
              </a:rPr>
              <a:t>. U ostatních plánovaných výsledků musí být dedikace výlučně na IP DKRVO</a:t>
            </a:r>
          </a:p>
          <a:p>
            <a:pPr marL="285750" lvl="0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1"/>
              </a:solidFill>
            </a:endParaRPr>
          </a:p>
          <a:p>
            <a:pPr marL="285750" lvl="0" indent="-2857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Spolupráce více VO, které jsou příjemci IP DKRVO MK, na výsledku je přípustná. Tato skutečnost bude u výsledku uvedena v tabulce „Předpokládané výsledky“. Pro účely hodnocení přiměřenosti počtu výsledků a přidělené DKRVO bude VO počítán podíl výsledku. </a:t>
            </a:r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67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AA863B9-538A-4EEE-92E7-757184EB75D4}"/>
              </a:ext>
            </a:extLst>
          </p:cNvPr>
          <p:cNvSpPr txBox="1"/>
          <p:nvPr/>
        </p:nvSpPr>
        <p:spPr>
          <a:xfrm>
            <a:off x="1007166" y="689113"/>
            <a:ext cx="1052222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/>
              <a:t>Program semináře</a:t>
            </a:r>
          </a:p>
          <a:p>
            <a:pPr>
              <a:lnSpc>
                <a:spcPct val="150000"/>
              </a:lnSpc>
            </a:pPr>
            <a:endParaRPr lang="cs-CZ" sz="2000" dirty="0"/>
          </a:p>
          <a:p>
            <a:pPr algn="just">
              <a:lnSpc>
                <a:spcPct val="150000"/>
              </a:lnSpc>
            </a:pPr>
            <a:r>
              <a:rPr lang="cs-CZ" sz="2400" dirty="0"/>
              <a:t>10:00 Zahájení semináře, prezentace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11:30 - 12:00 Přestávka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14:00 Dotazy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15:00 Závěr semináře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11856202" y="6453386"/>
            <a:ext cx="335797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56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514350"/>
            <a:ext cx="9601200" cy="876300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Přípustné náhrady plánovaných výsledků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9F3D6C7-2B2C-4A5A-88A7-353C18C12076}"/>
              </a:ext>
            </a:extLst>
          </p:cNvPr>
          <p:cNvSpPr txBox="1"/>
          <p:nvPr/>
        </p:nvSpPr>
        <p:spPr>
          <a:xfrm>
            <a:off x="1219200" y="1612324"/>
            <a:ext cx="105346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vzájemná náhrada výsledků druhu </a:t>
            </a:r>
            <a:r>
              <a:rPr lang="cs-CZ" sz="2400" b="1" dirty="0" err="1"/>
              <a:t>Jimp</a:t>
            </a:r>
            <a:r>
              <a:rPr lang="cs-CZ" sz="2400" dirty="0"/>
              <a:t>, </a:t>
            </a:r>
            <a:r>
              <a:rPr lang="cs-CZ" sz="2400" b="1" dirty="0" err="1"/>
              <a:t>Jsc</a:t>
            </a:r>
            <a:r>
              <a:rPr lang="cs-CZ" sz="2400" dirty="0"/>
              <a:t> a </a:t>
            </a:r>
            <a:r>
              <a:rPr lang="cs-CZ" sz="2400" b="1" dirty="0"/>
              <a:t>D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vzájemná náhrada výsledků druhu </a:t>
            </a:r>
            <a:r>
              <a:rPr lang="cs-CZ" sz="2400" b="1" dirty="0" err="1"/>
              <a:t>Jost</a:t>
            </a:r>
            <a:r>
              <a:rPr lang="cs-CZ" sz="2400" dirty="0"/>
              <a:t>  a </a:t>
            </a:r>
            <a:r>
              <a:rPr lang="cs-CZ" sz="2400" b="1" dirty="0"/>
              <a:t>C</a:t>
            </a:r>
            <a:r>
              <a:rPr lang="cs-CZ" sz="2400" dirty="0"/>
              <a:t> 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náhrada výsledků druhu </a:t>
            </a:r>
            <a:r>
              <a:rPr lang="cs-CZ" sz="2400" b="1" dirty="0" err="1"/>
              <a:t>Jost</a:t>
            </a:r>
            <a:r>
              <a:rPr lang="cs-CZ" sz="2400" dirty="0"/>
              <a:t> nebo </a:t>
            </a:r>
            <a:r>
              <a:rPr lang="cs-CZ" sz="2400" b="1" dirty="0"/>
              <a:t>C</a:t>
            </a:r>
            <a:r>
              <a:rPr lang="cs-CZ" sz="2400" dirty="0"/>
              <a:t> výsledky druhu </a:t>
            </a:r>
            <a:r>
              <a:rPr lang="cs-CZ" sz="2400" b="1" dirty="0" err="1"/>
              <a:t>Jimp</a:t>
            </a:r>
            <a:r>
              <a:rPr lang="cs-CZ" sz="2400" dirty="0"/>
              <a:t>, </a:t>
            </a:r>
            <a:r>
              <a:rPr lang="cs-CZ" sz="2400" b="1" dirty="0" err="1"/>
              <a:t>Jsc</a:t>
            </a:r>
            <a:r>
              <a:rPr lang="cs-CZ" sz="2400" dirty="0"/>
              <a:t> nebo </a:t>
            </a:r>
            <a:r>
              <a:rPr lang="cs-CZ" sz="2400" b="1" dirty="0"/>
              <a:t>D</a:t>
            </a:r>
            <a:r>
              <a:rPr lang="cs-CZ" sz="2400" dirty="0"/>
              <a:t> s tím, že </a:t>
            </a:r>
            <a:r>
              <a:rPr lang="cs-CZ" sz="2400" b="1" dirty="0"/>
              <a:t>opačná náhrada není možná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podmínkou schválení výsledků je </a:t>
            </a:r>
            <a:r>
              <a:rPr lang="cs-CZ" sz="2400" b="1" dirty="0"/>
              <a:t>řádné odůvodnění náhrady výsledku</a:t>
            </a:r>
            <a:r>
              <a:rPr lang="cs-CZ" sz="2400" dirty="0"/>
              <a:t> uvedené v průběžné zprávě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žádné jiné náhrady možné nejsou</a:t>
            </a:r>
            <a:endParaRPr lang="cs-CZ" sz="240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48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588818"/>
            <a:ext cx="9601200" cy="1485900"/>
          </a:xfrm>
        </p:spPr>
        <p:txBody>
          <a:bodyPr/>
          <a:lstStyle/>
          <a:p>
            <a:r>
              <a:rPr lang="cs-CZ" sz="3200" b="1" dirty="0">
                <a:solidFill>
                  <a:schemeClr val="tx1"/>
                </a:solidFill>
              </a:rPr>
              <a:t>Výzkumné oblasti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01D2774-BE50-45E7-A50C-3E263FC15564}"/>
              </a:ext>
            </a:extLst>
          </p:cNvPr>
          <p:cNvSpPr txBox="1"/>
          <p:nvPr/>
        </p:nvSpPr>
        <p:spPr>
          <a:xfrm>
            <a:off x="1219200" y="1558146"/>
            <a:ext cx="105727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400" dirty="0"/>
              <a:t>Oblasti mohou zůstat stejné jako u předchozí koncepce, mohou se i změnit (sloučit, rozdělit, přidat novou nebo zrušit dosavadní oblast),a změnu je třeba vždy stručně, konkrétně a věcně/odborně zdůvodnit.</a:t>
            </a:r>
          </a:p>
          <a:p>
            <a:pPr lvl="0"/>
            <a:r>
              <a:rPr lang="cs-CZ" sz="24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400" dirty="0"/>
              <a:t>V každém roce musí být v každé oblasti uveden alespoň jeden kontrolovatelný cíl s předpokládaným výsledkem</a:t>
            </a:r>
          </a:p>
          <a:p>
            <a:pPr lvl="0"/>
            <a:endParaRPr lang="cs-CZ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400" dirty="0"/>
              <a:t>Pro jednu oblast lze v případě potřeby uvést více dílčích cílů</a:t>
            </a:r>
            <a:br>
              <a:rPr lang="cs-CZ" sz="2400" dirty="0"/>
            </a:br>
            <a:endParaRPr lang="cs-CZ" sz="2400" dirty="0"/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536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3600" b="1" dirty="0">
                <a:solidFill>
                  <a:schemeClr val="tx1"/>
                </a:solidFill>
              </a:rPr>
              <a:t>Průběžné hodnocení za roky 2024 – 2027 prováděné v letech 2025 – 2028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DAAFAF6-F4D0-408C-A62D-05216565725E}"/>
              </a:ext>
            </a:extLst>
          </p:cNvPr>
          <p:cNvSpPr txBox="1"/>
          <p:nvPr/>
        </p:nvSpPr>
        <p:spPr>
          <a:xfrm>
            <a:off x="1371600" y="2269662"/>
            <a:ext cx="1034415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Termín pro zaslání průběžné zprávy</a:t>
            </a:r>
            <a:r>
              <a:rPr lang="cs-CZ" sz="2400" dirty="0"/>
              <a:t> o plnění koncepce VO a o uplatněných výsledcích bude v každém roce jen jeden a to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6.1.</a:t>
            </a:r>
            <a:r>
              <a:rPr lang="cs-CZ" sz="2400" dirty="0"/>
              <a:t> roku následujícího.</a:t>
            </a:r>
          </a:p>
          <a:p>
            <a:pPr marL="266700" lvl="0" algn="just"/>
            <a:r>
              <a:rPr lang="cs-CZ" sz="2400" i="1" dirty="0"/>
              <a:t>Avízo: Průběžná zpráva za r. 2023 a závěrečná zpráva za r. 2019 – 2023 budou spojeny a budou předkládány v termínu do 31. 1. 2024. Struktury obou zpráv budou příjemcům oznámeny v září 2023.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Průběžná zpráva VO a její hodnocení bude zveřejněna na stránkách Ministerstva kultury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Průběžná zpráva za rok 2028 bude předložena společně se závěrečnou zprávou</a:t>
            </a:r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085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342" y="313211"/>
            <a:ext cx="10229849" cy="962891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Stupně hodnocení při průběžném hodnocení VO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091349B-C370-4107-98E6-D67C6B28BFD0}"/>
              </a:ext>
            </a:extLst>
          </p:cNvPr>
          <p:cNvSpPr txBox="1"/>
          <p:nvPr/>
        </p:nvSpPr>
        <p:spPr>
          <a:xfrm>
            <a:off x="1110341" y="1374143"/>
            <a:ext cx="1022985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Následujícími stupni mohou být hodnoceny VO, které splní:</a:t>
            </a:r>
            <a:endParaRPr lang="cs-CZ" sz="2400" b="1" dirty="0"/>
          </a:p>
          <a:p>
            <a:pPr lvl="0" algn="just"/>
            <a:endParaRPr lang="cs-CZ" sz="2400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A</a:t>
            </a:r>
            <a:r>
              <a:rPr lang="cs-CZ" sz="2400" dirty="0"/>
              <a:t> splněno </a:t>
            </a:r>
            <a:r>
              <a:rPr lang="cs-CZ" sz="2400" b="1" dirty="0"/>
              <a:t>91 % - 100 %</a:t>
            </a:r>
            <a:r>
              <a:rPr lang="cs-CZ" sz="2400" dirty="0"/>
              <a:t> plánovaných aplikačních a plánovaných publikačních výsledků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B </a:t>
            </a:r>
            <a:r>
              <a:rPr lang="cs-CZ" sz="2400" dirty="0"/>
              <a:t>splněno </a:t>
            </a:r>
            <a:r>
              <a:rPr lang="cs-CZ" sz="2400" b="1" dirty="0"/>
              <a:t>81 % - 90 %</a:t>
            </a:r>
            <a:r>
              <a:rPr lang="cs-CZ" sz="2400" dirty="0"/>
              <a:t> plánovaných aplikačních a plánovaných publikačních výsledků</a:t>
            </a:r>
          </a:p>
          <a:p>
            <a:pPr lvl="0" algn="just"/>
            <a:endParaRPr lang="cs-CZ" sz="2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C</a:t>
            </a:r>
            <a:r>
              <a:rPr lang="cs-CZ" sz="2400" dirty="0"/>
              <a:t> splněno </a:t>
            </a:r>
            <a:r>
              <a:rPr lang="cs-CZ" sz="2400" b="1" dirty="0"/>
              <a:t>71 % - 80 %</a:t>
            </a:r>
            <a:r>
              <a:rPr lang="cs-CZ" sz="2400" dirty="0"/>
              <a:t> plánovaných aplikačních a plánovaných publikačních výsledků</a:t>
            </a:r>
          </a:p>
          <a:p>
            <a:pPr lvl="0" algn="just"/>
            <a:endParaRPr lang="cs-CZ" sz="2400" dirty="0"/>
          </a:p>
          <a:p>
            <a:pPr algn="just"/>
            <a:r>
              <a:rPr lang="cs-CZ" sz="2400" i="1" dirty="0"/>
              <a:t>K neuplatněným plánovaným výsledkům, jejichž uplatnění nemohla VO prokazatelně ovlivnit, se při hodnocení nemusí přihlížet.</a:t>
            </a:r>
            <a:endParaRPr lang="cs-CZ" sz="2400" dirty="0"/>
          </a:p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17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9011"/>
            <a:ext cx="9601200" cy="14859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3600" b="1" dirty="0">
                <a:solidFill>
                  <a:schemeClr val="tx1"/>
                </a:solidFill>
              </a:rPr>
              <a:t>Závěrečné hodnocení za období 2024–2028 prováděné v roce 2029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B61FAB8-5367-49B7-92E6-397A579F279C}"/>
              </a:ext>
            </a:extLst>
          </p:cNvPr>
          <p:cNvSpPr txBox="1"/>
          <p:nvPr/>
        </p:nvSpPr>
        <p:spPr>
          <a:xfrm>
            <a:off x="1143000" y="1160240"/>
            <a:ext cx="105346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Termín pro zaslání </a:t>
            </a:r>
            <a:r>
              <a:rPr lang="cs-CZ" sz="2400" b="1" dirty="0"/>
              <a:t>závěrečné zprávy</a:t>
            </a:r>
            <a:r>
              <a:rPr lang="cs-CZ" sz="2400" dirty="0"/>
              <a:t> o plnění koncepce VO a o uplatněných výsledcích za pětileté období </a:t>
            </a:r>
            <a:r>
              <a:rPr lang="cs-CZ" sz="2400" b="1" dirty="0"/>
              <a:t>včetně průběžné zprávy za rok 2028</a:t>
            </a:r>
            <a:r>
              <a:rPr lang="cs-CZ" sz="2400" dirty="0"/>
              <a:t> je </a:t>
            </a:r>
            <a:r>
              <a:rPr lang="cs-CZ" sz="2400"/>
              <a:t>do  </a:t>
            </a:r>
            <a:r>
              <a:rPr lang="cs-CZ" sz="2400" b="1"/>
              <a:t>                15</a:t>
            </a:r>
            <a:r>
              <a:rPr lang="cs-CZ" sz="2400" b="1" dirty="0"/>
              <a:t>. 2. 2029.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E242187-C186-4133-AA7F-563B60B1C7CF}"/>
              </a:ext>
            </a:extLst>
          </p:cNvPr>
          <p:cNvSpPr txBox="1"/>
          <p:nvPr/>
        </p:nvSpPr>
        <p:spPr>
          <a:xfrm>
            <a:off x="1143000" y="2637568"/>
            <a:ext cx="1030605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/>
              <a:t>Stupně hodnocení při závěrečném hodnocení VO</a:t>
            </a:r>
          </a:p>
          <a:p>
            <a:pPr algn="just"/>
            <a:endParaRPr lang="cs-CZ" sz="900" dirty="0"/>
          </a:p>
          <a:p>
            <a:pPr algn="just"/>
            <a:r>
              <a:rPr lang="cs-CZ" sz="2400" dirty="0"/>
              <a:t>Následujícími stupni mohou být hodnoceny VO, které splní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A</a:t>
            </a:r>
            <a:r>
              <a:rPr lang="cs-CZ" sz="2400" dirty="0"/>
              <a:t> splněno minimálně </a:t>
            </a:r>
            <a:r>
              <a:rPr lang="cs-CZ" sz="2400" b="1" dirty="0"/>
              <a:t>100 %</a:t>
            </a:r>
            <a:r>
              <a:rPr lang="cs-CZ" sz="2400" dirty="0"/>
              <a:t> plánovaných aplikačních a plánovaných publikačních výsledků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B</a:t>
            </a:r>
            <a:r>
              <a:rPr lang="cs-CZ" sz="2400" dirty="0"/>
              <a:t> splněno minimálně </a:t>
            </a:r>
            <a:r>
              <a:rPr lang="cs-CZ" sz="2400" b="1" dirty="0"/>
              <a:t>90 %</a:t>
            </a:r>
            <a:r>
              <a:rPr lang="cs-CZ" sz="2400" dirty="0"/>
              <a:t> plánovaných aplikačních a plánovaných publikačních výsledků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C</a:t>
            </a:r>
            <a:r>
              <a:rPr lang="cs-CZ" sz="2400" dirty="0"/>
              <a:t> splněno minimálně </a:t>
            </a:r>
            <a:r>
              <a:rPr lang="cs-CZ" sz="2400" b="1" dirty="0"/>
              <a:t>80 %</a:t>
            </a:r>
            <a:r>
              <a:rPr lang="cs-CZ" sz="2400" dirty="0"/>
              <a:t> plánovaných aplikačních a plánovaných publikačních výsledků</a:t>
            </a:r>
          </a:p>
          <a:p>
            <a:pPr lvl="0" algn="just"/>
            <a:endParaRPr lang="cs-CZ" sz="900" dirty="0"/>
          </a:p>
          <a:p>
            <a:pPr algn="just"/>
            <a:r>
              <a:rPr lang="cs-CZ" sz="2400" i="1" dirty="0"/>
              <a:t>K neuplatněným plánovaným výsledkům, jejichž uplatnění nemohla VO prokazatelně ovlivnit, se při hodnocení nemusí přihlížet.</a:t>
            </a:r>
            <a:endParaRPr lang="cs-CZ" sz="2400" dirty="0"/>
          </a:p>
          <a:p>
            <a:endParaRPr lang="cs-CZ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58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14" y="358348"/>
            <a:ext cx="9601200" cy="14859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accent1">
                    <a:lumMod val="75000"/>
                  </a:schemeClr>
                </a:solidFill>
              </a:rPr>
              <a:t>Dotazy, diskuze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847011E-0A62-4E6F-8C8D-E4167D9C9E14}"/>
              </a:ext>
            </a:extLst>
          </p:cNvPr>
          <p:cNvSpPr txBox="1"/>
          <p:nvPr/>
        </p:nvSpPr>
        <p:spPr>
          <a:xfrm>
            <a:off x="1094014" y="1101298"/>
            <a:ext cx="9053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Děkujeme za zaslané dotazy, do konce týdne Vám zašleme dokument, který bude obsahovat jak dotazy zaslané před seminářem tak dotazy které zazní nyní a odpovědi k nim.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68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944A8A0-1913-4F33-A210-949DDEB20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>
                <a:solidFill>
                  <a:schemeClr val="accent6"/>
                </a:solidFill>
              </a:rPr>
            </a:br>
            <a:br>
              <a:rPr lang="cs-CZ" dirty="0">
                <a:solidFill>
                  <a:schemeClr val="accent6"/>
                </a:solidFill>
              </a:rPr>
            </a:br>
            <a:endParaRPr lang="cs-CZ" dirty="0">
              <a:solidFill>
                <a:schemeClr val="accent6"/>
              </a:solidFill>
            </a:endParaRP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AF73FB90-EA9B-4395-9338-BA373A149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8941" y="2433814"/>
            <a:ext cx="9612971" cy="405829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ZÁVĚR</a:t>
            </a:r>
            <a:br>
              <a:rPr lang="cs-CZ" sz="3200" b="1" dirty="0">
                <a:latin typeface="+mj-lt"/>
                <a:cs typeface="Calibri" panose="020F0502020204030204" pitchFamily="34" charset="0"/>
              </a:rPr>
            </a:br>
            <a:br>
              <a:rPr lang="cs-CZ" sz="3200" b="1" dirty="0">
                <a:latin typeface="+mj-lt"/>
                <a:cs typeface="Calibri" panose="020F0502020204030204" pitchFamily="34" charset="0"/>
              </a:rPr>
            </a:br>
            <a:r>
              <a:rPr lang="cs-CZ" sz="32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Děkujeme za účast, za Vaše dotazy a přejeme hodně úspěchů s koncepcemi IP DKRVO na          r. 2024 – 2028.</a:t>
            </a:r>
            <a:endParaRPr lang="cs-CZ" sz="3200" b="1" dirty="0">
              <a:latin typeface="+mj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580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AA863B9-538A-4EEE-92E7-757184EB75D4}"/>
              </a:ext>
            </a:extLst>
          </p:cNvPr>
          <p:cNvSpPr txBox="1"/>
          <p:nvPr/>
        </p:nvSpPr>
        <p:spPr>
          <a:xfrm>
            <a:off x="933451" y="689113"/>
            <a:ext cx="11258550" cy="437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cs-CZ" sz="3200" b="1" dirty="0"/>
              <a:t>Do 31. 7. 2023 VO předloží:</a:t>
            </a:r>
          </a:p>
          <a:p>
            <a:pPr>
              <a:lnSpc>
                <a:spcPct val="120000"/>
              </a:lnSpc>
            </a:pPr>
            <a:endParaRPr lang="cs-CZ" sz="2000" dirty="0"/>
          </a:p>
          <a:p>
            <a:r>
              <a:rPr lang="cs-CZ" sz="2400" dirty="0"/>
              <a:t>1) 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Dlouhodobou koncepci rozvoje výzkumné organizace na léta 2024 – 2028</a:t>
            </a:r>
          </a:p>
          <a:p>
            <a:pPr marL="900113" indent="-342900">
              <a:buFontTx/>
              <a:buChar char="-"/>
            </a:pPr>
            <a:r>
              <a:rPr lang="cs-CZ" sz="2400" dirty="0"/>
              <a:t>zpracovanou podle Závazné osnovy uvedené v příloze Metodiky hodnocení VO MK</a:t>
            </a:r>
          </a:p>
          <a:p>
            <a:r>
              <a:rPr lang="cs-CZ" sz="2400" dirty="0"/>
              <a:t> </a:t>
            </a:r>
          </a:p>
          <a:p>
            <a:r>
              <a:rPr lang="cs-CZ" sz="2400" dirty="0"/>
              <a:t>2) 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Žádost o poskytnutí dotace na IP DKRVO na léta 2024 – 2028</a:t>
            </a:r>
          </a:p>
          <a:p>
            <a:endParaRPr lang="cs-CZ" sz="2400" dirty="0"/>
          </a:p>
          <a:p>
            <a:r>
              <a:rPr lang="cs-CZ" sz="2400" dirty="0"/>
              <a:t>3) 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Analytickou rozvahu hospodářských a nehospodářských činností VO 2022 </a:t>
            </a:r>
          </a:p>
          <a:p>
            <a:endParaRPr lang="cs-CZ" sz="2400" dirty="0"/>
          </a:p>
          <a:p>
            <a:r>
              <a:rPr lang="cs-CZ" sz="2400" dirty="0"/>
              <a:t>4) 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Tabulku „Předpokládané výsledky IP DKRVO 2024 – 2028“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10595709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549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AA863B9-538A-4EEE-92E7-757184EB75D4}"/>
              </a:ext>
            </a:extLst>
          </p:cNvPr>
          <p:cNvSpPr txBox="1"/>
          <p:nvPr/>
        </p:nvSpPr>
        <p:spPr>
          <a:xfrm>
            <a:off x="993311" y="451807"/>
            <a:ext cx="10522226" cy="5779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cs-CZ" sz="3200" b="1" dirty="0"/>
              <a:t>Důležité termíny</a:t>
            </a:r>
          </a:p>
          <a:p>
            <a:endParaRPr lang="cs-CZ" sz="20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31. 7. 2023 </a:t>
            </a:r>
          </a:p>
          <a:p>
            <a:pPr marL="360363" algn="just"/>
            <a:r>
              <a:rPr lang="cs-CZ" sz="2400" dirty="0"/>
              <a:t>Předložení Koncepce a dalších podkladů pro hodnocení VO</a:t>
            </a:r>
          </a:p>
          <a:p>
            <a:pPr marL="360363" algn="just"/>
            <a:endParaRPr lang="cs-CZ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14. - 28. 8. 2023</a:t>
            </a:r>
          </a:p>
          <a:p>
            <a:pPr marL="360363" algn="just"/>
            <a:r>
              <a:rPr lang="cs-CZ" sz="2400" dirty="0"/>
              <a:t>Termín pro možnost opravy Koncepce a podkladů po výzvě poskytovatelem</a:t>
            </a:r>
          </a:p>
          <a:p>
            <a:pPr marL="360363" algn="just"/>
            <a:endParaRPr lang="cs-CZ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15. 11. 2023</a:t>
            </a:r>
          </a:p>
          <a:p>
            <a:pPr marL="360363" algn="just"/>
            <a:r>
              <a:rPr lang="cs-CZ" sz="2400" dirty="0"/>
              <a:t>Oznámení výsledků hodnocení Koncepce a oznámení přiznané výše IP DKRVO poskytovatelem</a:t>
            </a:r>
          </a:p>
          <a:p>
            <a:pPr marL="360363" algn="just"/>
            <a:endParaRPr lang="cs-CZ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15. 12. 2023</a:t>
            </a:r>
          </a:p>
          <a:p>
            <a:pPr marL="360363" algn="just"/>
            <a:r>
              <a:rPr lang="cs-CZ" sz="2400" dirty="0"/>
              <a:t>Vydání Rozhodnutí o poskytnutí IP DKRVO na léta 2024 – 2028</a:t>
            </a:r>
          </a:p>
          <a:p>
            <a:pPr>
              <a:lnSpc>
                <a:spcPct val="150000"/>
              </a:lnSpc>
            </a:pPr>
            <a:endParaRPr lang="cs-CZ" sz="2000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58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0F118850-1631-4003-B742-FFC6F0F5B16C}"/>
              </a:ext>
            </a:extLst>
          </p:cNvPr>
          <p:cNvSpPr txBox="1"/>
          <p:nvPr/>
        </p:nvSpPr>
        <p:spPr>
          <a:xfrm>
            <a:off x="1482436" y="637309"/>
            <a:ext cx="105571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Výsledek vstupního hodnocení VO se skládá ze tří částí:</a:t>
            </a:r>
            <a:endParaRPr lang="cs-CZ" sz="3200" dirty="0"/>
          </a:p>
          <a:p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22E6DEC9-34C0-4298-A62F-5075C9791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84206"/>
              </p:ext>
            </p:extLst>
          </p:nvPr>
        </p:nvGraphicFramePr>
        <p:xfrm>
          <a:off x="2092038" y="2050473"/>
          <a:ext cx="8548254" cy="3048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445327">
                  <a:extLst>
                    <a:ext uri="{9D8B030D-6E8A-4147-A177-3AD203B41FA5}">
                      <a16:colId xmlns:a16="http://schemas.microsoft.com/office/drawing/2014/main" val="1766340272"/>
                    </a:ext>
                  </a:extLst>
                </a:gridCol>
                <a:gridCol w="1102927">
                  <a:extLst>
                    <a:ext uri="{9D8B030D-6E8A-4147-A177-3AD203B41FA5}">
                      <a16:colId xmlns:a16="http://schemas.microsoft.com/office/drawing/2014/main" val="2759992353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část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body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069351"/>
                  </a:ext>
                </a:extLst>
              </a:tr>
              <a:tr h="817418">
                <a:tc>
                  <a:txBody>
                    <a:bodyPr/>
                    <a:lstStyle/>
                    <a:p>
                      <a:pPr marL="263525" lvl="0" indent="-263525"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Hodnocení plnění koncepce VO v předchozím období poskytovatelem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0–20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842719"/>
                  </a:ext>
                </a:extLst>
              </a:tr>
              <a:tr h="68912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Hodnocení VO na národní úrovni (SKV)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4–20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590764"/>
                  </a:ext>
                </a:extLst>
              </a:tr>
              <a:tr h="68912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Hodnocení předložené koncepce VO 2024–2028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0–60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05891"/>
                  </a:ext>
                </a:extLst>
              </a:tr>
              <a:tr h="436706"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800"/>
                        </a:spcAft>
                      </a:pPr>
                      <a:r>
                        <a:rPr lang="cs-CZ" sz="20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4–100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95648"/>
                  </a:ext>
                </a:extLst>
              </a:tr>
            </a:tbl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DDF6DE03-6117-467D-97EE-DA49AC37A88C}"/>
              </a:ext>
            </a:extLst>
          </p:cNvPr>
          <p:cNvSpPr txBox="1"/>
          <p:nvPr/>
        </p:nvSpPr>
        <p:spPr>
          <a:xfrm>
            <a:off x="1482436" y="5533330"/>
            <a:ext cx="864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Výsledky hodnocení části 1. a 2. jsou již známy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888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0F118850-1631-4003-B742-FFC6F0F5B16C}"/>
              </a:ext>
            </a:extLst>
          </p:cNvPr>
          <p:cNvSpPr txBox="1"/>
          <p:nvPr/>
        </p:nvSpPr>
        <p:spPr>
          <a:xfrm>
            <a:off x="356260" y="-102700"/>
            <a:ext cx="117051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Výsledky prvních dvou částí hodnocení VO (4 - 40 bodů):</a:t>
            </a:r>
            <a:endParaRPr lang="cs-CZ" sz="3200" dirty="0"/>
          </a:p>
          <a:p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595E01E6-DBFB-4224-9C57-304DAE38C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784105"/>
              </p:ext>
            </p:extLst>
          </p:nvPr>
        </p:nvGraphicFramePr>
        <p:xfrm>
          <a:off x="584960" y="395160"/>
          <a:ext cx="11247708" cy="6278880"/>
        </p:xfrm>
        <a:graphic>
          <a:graphicData uri="http://schemas.openxmlformats.org/drawingml/2006/table">
            <a:tbl>
              <a:tblPr firstRow="1" firstCol="1" bandRow="1"/>
              <a:tblGrid>
                <a:gridCol w="4196878">
                  <a:extLst>
                    <a:ext uri="{9D8B030D-6E8A-4147-A177-3AD203B41FA5}">
                      <a16:colId xmlns:a16="http://schemas.microsoft.com/office/drawing/2014/main" val="2998639455"/>
                    </a:ext>
                  </a:extLst>
                </a:gridCol>
                <a:gridCol w="2349614">
                  <a:extLst>
                    <a:ext uri="{9D8B030D-6E8A-4147-A177-3AD203B41FA5}">
                      <a16:colId xmlns:a16="http://schemas.microsoft.com/office/drawing/2014/main" val="1913998861"/>
                    </a:ext>
                  </a:extLst>
                </a:gridCol>
                <a:gridCol w="2350608">
                  <a:extLst>
                    <a:ext uri="{9D8B030D-6E8A-4147-A177-3AD203B41FA5}">
                      <a16:colId xmlns:a16="http://schemas.microsoft.com/office/drawing/2014/main" val="881625622"/>
                    </a:ext>
                  </a:extLst>
                </a:gridCol>
                <a:gridCol w="2350608">
                  <a:extLst>
                    <a:ext uri="{9D8B030D-6E8A-4147-A177-3AD203B41FA5}">
                      <a16:colId xmlns:a16="http://schemas.microsoft.com/office/drawing/2014/main" val="4292112276"/>
                    </a:ext>
                  </a:extLst>
                </a:gridCol>
              </a:tblGrid>
              <a:tr h="6290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i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 MK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i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Součet bodů za vstupní a průběžná hodnocení poskytovatelem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i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Součet bodů za výsledky jednání tripartit v letech 2019-2022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Součet bodů</a:t>
                      </a:r>
                      <a:r>
                        <a:rPr lang="cs-CZ" sz="14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400" b="1" i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prvních dvou částí hodnocení VO (4-40 bodů)</a:t>
                      </a:r>
                      <a:endParaRPr lang="cs-CZ" sz="1400" b="1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357679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Husitské muzeum v Táboře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071678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 umění – Divadelní ústav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044205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Moravská galerie v Brně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797750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Muzeum skla a bižuterie v Jablonci nad Nisou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682871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Muzeum umění Olomouc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62600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Moravská zemská knihovna v Brně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603577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Moravské zemské muzeum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082118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filmový archiv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285926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galerie v Praze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80893"/>
                  </a:ext>
                </a:extLst>
              </a:tr>
              <a:tr h="4193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informační a poradenské středisko pro kulturu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219052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knihovna České republiky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318611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muzeum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26477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muzeum v přírodě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74835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památkový ústav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548440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technické muzeum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26592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Národní ústav lidové kultury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162107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Památník národního písemnictví</a:t>
                      </a:r>
                      <a:endParaRPr lang="cs-CZ" sz="140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880436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Slezské zemské muzeum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7452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Technické muzeum v Brně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656057"/>
                  </a:ext>
                </a:extLst>
              </a:tr>
              <a:tr h="2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b="1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Uměleckoprůmyslové museum v Praze</a:t>
                      </a:r>
                      <a:endParaRPr lang="cs-CZ" sz="14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1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b="0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cs-CZ" sz="1800" i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99" marR="53099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789236"/>
                  </a:ext>
                </a:extLst>
              </a:tr>
            </a:tbl>
          </a:graphicData>
        </a:graphic>
      </p:graphicFrame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8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0F118850-1631-4003-B742-FFC6F0F5B16C}"/>
              </a:ext>
            </a:extLst>
          </p:cNvPr>
          <p:cNvSpPr txBox="1"/>
          <p:nvPr/>
        </p:nvSpPr>
        <p:spPr>
          <a:xfrm>
            <a:off x="1555202" y="-64771"/>
            <a:ext cx="105571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Hodnocení předložené Koncepce (max. 60 bodů):</a:t>
            </a:r>
            <a:endParaRPr lang="cs-CZ" sz="3200" dirty="0"/>
          </a:p>
          <a:p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334A347-F070-4380-B844-7CB828494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823549"/>
              </p:ext>
            </p:extLst>
          </p:nvPr>
        </p:nvGraphicFramePr>
        <p:xfrm>
          <a:off x="2067175" y="447595"/>
          <a:ext cx="6519906" cy="63398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803891">
                  <a:extLst>
                    <a:ext uri="{9D8B030D-6E8A-4147-A177-3AD203B41FA5}">
                      <a16:colId xmlns:a16="http://schemas.microsoft.com/office/drawing/2014/main" val="3144211948"/>
                    </a:ext>
                  </a:extLst>
                </a:gridCol>
                <a:gridCol w="716015">
                  <a:extLst>
                    <a:ext uri="{9D8B030D-6E8A-4147-A177-3AD203B41FA5}">
                      <a16:colId xmlns:a16="http://schemas.microsoft.com/office/drawing/2014/main" val="572662551"/>
                    </a:ext>
                  </a:extLst>
                </a:gridCol>
              </a:tblGrid>
              <a:tr h="232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Kritéria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i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body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613700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výzkumné prostředí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12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956594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 cíle a vize – ambicióznost a reálnost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304319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 naplňování strategických dokumentů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109065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 podmínky – vybavenost VO (zejm. z IP)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5606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 předpoklady – investice VO IP 2024-28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271538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 rozvoj lidských zdrojů a řízení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964614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 ochrana </a:t>
                      </a:r>
                      <a:r>
                        <a:rPr lang="cs-CZ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duš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vlast., </a:t>
                      </a:r>
                      <a:r>
                        <a:rPr lang="cs-CZ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kyber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Bezpečnost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864910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mezinárodní a národní spolupráce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12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824993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 mezinárodní spolupráce s jinými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575483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 národní spolupráce s jinými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176176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excelence ve výzkumu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12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77988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 uplatněné výsledky koncepce od r. 2019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79071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 vybrané, popř. </a:t>
                      </a:r>
                      <a:r>
                        <a:rPr lang="cs-CZ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bibliometric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výsledky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997424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 popularizace a další </a:t>
                      </a:r>
                      <a:r>
                        <a:rPr lang="cs-CZ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aktivity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818398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výkonnost výzkumu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12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554276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4.1 spolupráce s uživateli výsledků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125091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 schopnost získat zdroje mimo IP DKRVO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193335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 účelnost požadované IP k relaci </a:t>
                      </a:r>
                      <a:r>
                        <a:rPr lang="cs-CZ" sz="16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</a:t>
                      </a: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433950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společenská relevance a dopady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12</a:t>
                      </a:r>
                      <a:endParaRPr lang="cs-CZ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691623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 společenská relevance a dopady výzkumu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91439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5.2 metody výzkumu a jejich relevance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106822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5.3 kvantita a kvalita předpoklad. Výsledků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940234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 další zdroje na rozvoj VO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544733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 využití výsledků v praxi</a:t>
                      </a: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446442"/>
                  </a:ext>
                </a:extLst>
              </a:tr>
              <a:tr h="2329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CELKEM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60</a:t>
                      </a:r>
                      <a:endParaRPr lang="cs-CZ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6" marR="50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963391"/>
                  </a:ext>
                </a:extLst>
              </a:tr>
            </a:tbl>
          </a:graphicData>
        </a:graphic>
      </p:graphicFrame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11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0AE9C2-7182-4947-AF5D-B7E3AC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1806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Poskytovatel doporučuje seznámit se s:</a:t>
            </a:r>
            <a:br>
              <a:rPr lang="cs-CZ" sz="3600" b="1" dirty="0">
                <a:solidFill>
                  <a:schemeClr val="tx1"/>
                </a:solidFill>
              </a:rPr>
            </a:br>
            <a:br>
              <a:rPr lang="cs-CZ" sz="3600" b="1" dirty="0">
                <a:solidFill>
                  <a:schemeClr val="tx1"/>
                </a:solidFill>
              </a:rPr>
            </a:b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53C9F0A-812A-4FC8-88FD-678EFA8826BF}"/>
              </a:ext>
            </a:extLst>
          </p:cNvPr>
          <p:cNvSpPr txBox="1"/>
          <p:nvPr/>
        </p:nvSpPr>
        <p:spPr>
          <a:xfrm>
            <a:off x="1258785" y="1161389"/>
            <a:ext cx="1020170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Pokyny k vyplnění „Závazné osnovy dlouhodobé koncepce rozvoje výzkumné organizace“ (příloha č. 5 výzvy),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u="sng" dirty="0">
                <a:hlinkClick r:id="rId2"/>
              </a:rPr>
              <a:t>Meziresortní koncepcí aplikovaného výzkumu a vývoje národní a kulturní identity na léta 2023 ‑ 2030</a:t>
            </a:r>
            <a:r>
              <a:rPr lang="cs-CZ" sz="2400" u="sng" dirty="0"/>
              <a:t> a dalšími strategickými dokumenty MK (viz kap. 2.2.4 koncepce),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u="sng" dirty="0">
                <a:hlinkClick r:id="rId3"/>
              </a:rPr>
              <a:t>Sdělení Komise Evropskému parlamentu, Radě, Evropskému hospodářskému a sociálnímu výboru a Výboru regionů - Unie rovnosti: strategie pro rovnost žen a mužů na období 2020–2025 (COM(2020) 152 </a:t>
            </a:r>
            <a:r>
              <a:rPr lang="cs-CZ" sz="2400" u="sng" dirty="0" err="1">
                <a:hlinkClick r:id="rId3"/>
              </a:rPr>
              <a:t>final</a:t>
            </a:r>
            <a:r>
              <a:rPr lang="cs-CZ" sz="2400" u="sng" dirty="0">
                <a:hlinkClick r:id="rId3"/>
              </a:rPr>
              <a:t>)</a:t>
            </a:r>
            <a:r>
              <a:rPr lang="cs-CZ" sz="2400" dirty="0"/>
              <a:t> (viz kap. 2.2.6 koncepce)</a:t>
            </a:r>
            <a:endParaRPr lang="cs-CZ" sz="2400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>
                <a:hlinkClick r:id="rId4"/>
              </a:rPr>
              <a:t>DOPORUČENÍM KOMISE (EU) 2023/499 ze dne 1. března 2023 o kodexu dobré praxe pro řízení duševních aktiv za účelem zhodnocování znalostí v Evropském výzkumném prostoru</a:t>
            </a:r>
            <a:r>
              <a:rPr lang="cs-CZ" sz="2400" dirty="0"/>
              <a:t> (viz kap. 2.2.7 koncepce),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„</a:t>
            </a:r>
            <a:r>
              <a:rPr lang="cs-CZ" sz="2400" u="sng" dirty="0">
                <a:hlinkClick r:id="rId5"/>
              </a:rPr>
              <a:t>Identifikaci hospodářských a nehospodářských činností výzkumných organizací a výzkumných infrastruktur ve výzkumu, vývoji a inovacích (metodické doporučení)</a:t>
            </a:r>
            <a:r>
              <a:rPr lang="cs-CZ" sz="2400" dirty="0"/>
              <a:t>“ (viz kap. 2.4 a Analytická rozvaha).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3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0F118850-1631-4003-B742-FFC6F0F5B16C}"/>
              </a:ext>
            </a:extLst>
          </p:cNvPr>
          <p:cNvSpPr txBox="1"/>
          <p:nvPr/>
        </p:nvSpPr>
        <p:spPr>
          <a:xfrm>
            <a:off x="1028133" y="304524"/>
            <a:ext cx="112594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Hodnotící stupnice vstupního hodnocení na léta 2024 – 2028:</a:t>
            </a:r>
          </a:p>
          <a:p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EBF3186C-BE8C-4998-ACB5-29420BBBB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744872"/>
              </p:ext>
            </p:extLst>
          </p:nvPr>
        </p:nvGraphicFramePr>
        <p:xfrm>
          <a:off x="1424903" y="1365662"/>
          <a:ext cx="7725036" cy="3394522"/>
        </p:xfrm>
        <a:graphic>
          <a:graphicData uri="http://schemas.openxmlformats.org/drawingml/2006/table">
            <a:tbl>
              <a:tblPr firstRow="1" firstCol="1" bandRow="1"/>
              <a:tblGrid>
                <a:gridCol w="5200329">
                  <a:extLst>
                    <a:ext uri="{9D8B030D-6E8A-4147-A177-3AD203B41FA5}">
                      <a16:colId xmlns:a16="http://schemas.microsoft.com/office/drawing/2014/main" val="2667977280"/>
                    </a:ext>
                  </a:extLst>
                </a:gridCol>
                <a:gridCol w="2524707">
                  <a:extLst>
                    <a:ext uri="{9D8B030D-6E8A-4147-A177-3AD203B41FA5}">
                      <a16:colId xmlns:a16="http://schemas.microsoft.com/office/drawing/2014/main" val="59311900"/>
                    </a:ext>
                  </a:extLst>
                </a:gridCol>
              </a:tblGrid>
              <a:tr h="557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Hodnocení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Výše získané IP DKRVO*</a:t>
                      </a:r>
                      <a:r>
                        <a:rPr lang="cs-CZ" sz="2400" b="1" baseline="300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cs-CZ" sz="2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cs-CZ" sz="2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274993"/>
                  </a:ext>
                </a:extLst>
              </a:tr>
              <a:tr h="457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– Vynikající (86 – 100 bodů)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 -120%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86035"/>
                  </a:ext>
                </a:extLst>
              </a:tr>
              <a:tr h="457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 – Velmi dobrá (71 – 85 bodů)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92% - 120%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681056"/>
                  </a:ext>
                </a:extLst>
              </a:tr>
              <a:tr h="457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 – Průměrná (51 – 70 bodů)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 - 90%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490924"/>
                  </a:ext>
                </a:extLst>
              </a:tr>
              <a:tr h="457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 – Podprůměrná (35 – 50 bodů)</a:t>
                      </a:r>
                      <a:endParaRPr lang="cs-CZ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537"/>
                  </a:ext>
                </a:extLst>
              </a:tr>
              <a:tr h="557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 – Nezpůsobilá k podpoře (méně než 35 bodů) 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cs-CZ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292230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D3CC10AA-7642-42C3-9AE5-32537DAE59F2}"/>
              </a:ext>
            </a:extLst>
          </p:cNvPr>
          <p:cNvSpPr txBox="1"/>
          <p:nvPr/>
        </p:nvSpPr>
        <p:spPr>
          <a:xfrm>
            <a:off x="1265811" y="4826675"/>
            <a:ext cx="98032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*Výpočet se provádí z výše IP DKRVO 2023</a:t>
            </a:r>
          </a:p>
          <a:p>
            <a:pPr marL="266700" indent="-266700"/>
            <a:r>
              <a:rPr lang="cs-CZ" dirty="0"/>
              <a:t>** Výše podpory závisí nejen na hodnocení VO (počtu bodů, který daná VO získá), ale současně i hodnocení (počtu bodů), které získají ostatní VO. Pro ilustraci:</a:t>
            </a:r>
          </a:p>
          <a:p>
            <a:pPr marL="539750" indent="-273050"/>
            <a:r>
              <a:rPr lang="cs-CZ" dirty="0"/>
              <a:t> – pokud by teoreticky všechny VO získaly 100 bodů, byla by výše podpory rovná 100 % IP DKRVO 2023,</a:t>
            </a:r>
          </a:p>
          <a:p>
            <a:pPr marL="539750" indent="-273050"/>
            <a:r>
              <a:rPr lang="cs-CZ" dirty="0"/>
              <a:t>- pokud by teoreticky žádná VO nebyla hodnocena jako vynikající, pak i VO s 85 body může získat 120 % IP (50 bodů = 50 % IP a 35 bodů = 35*2% IP tj. 70 % IP, celkem 120 % IP).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23249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Vlastní 7">
      <a:dk1>
        <a:sysClr val="windowText" lastClr="000000"/>
      </a:dk1>
      <a:lt1>
        <a:sysClr val="window" lastClr="FFFFFF"/>
      </a:lt1>
      <a:dk2>
        <a:srgbClr val="549E39"/>
      </a:dk2>
      <a:lt2>
        <a:srgbClr val="FFFFFF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2023</TotalTime>
  <Words>2492</Words>
  <Application>Microsoft Office PowerPoint</Application>
  <PresentationFormat>Širokoúhlá obrazovka</PresentationFormat>
  <Paragraphs>450</Paragraphs>
  <Slides>26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Franklin Gothic Book</vt:lpstr>
      <vt:lpstr>Times New Roman</vt:lpstr>
      <vt:lpstr>Oříznutí</vt:lpstr>
      <vt:lpstr>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Poskytovatel doporučuje seznámit se s:  </vt:lpstr>
      <vt:lpstr>Prezentace aplikace PowerPoint</vt:lpstr>
      <vt:lpstr>Poskytovatel doporučuje </vt:lpstr>
      <vt:lpstr>Výše podpory IP DRKVO 2024 - 2028 </vt:lpstr>
      <vt:lpstr>Přehled financování IP DKRVO 2024 - 2028 </vt:lpstr>
      <vt:lpstr>Prezentace aplikace PowerPoint</vt:lpstr>
      <vt:lpstr>Poskytovatel doporučuje  </vt:lpstr>
      <vt:lpstr>Prezentace aplikace PowerPoint</vt:lpstr>
      <vt:lpstr>Tabulka „Předpokládané výsledky IP DKRVO 2024 – 2028“  </vt:lpstr>
      <vt:lpstr>Poskytovatel doporučuje  </vt:lpstr>
      <vt:lpstr>Prezentace aplikace PowerPoint</vt:lpstr>
      <vt:lpstr>Výsledky IP DKRVO 2024 - 2028 </vt:lpstr>
      <vt:lpstr>Přípustné náhrady plánovaných výsledků </vt:lpstr>
      <vt:lpstr>Výzkumné oblasti </vt:lpstr>
      <vt:lpstr>Průběžné hodnocení za roky 2024 – 2027 prováděné v letech 2025 – 2028 </vt:lpstr>
      <vt:lpstr>Stupně hodnocení při průběžném hodnocení VO </vt:lpstr>
      <vt:lpstr>Závěrečné hodnocení za období 2024–2028 prováděné v roce 2029 </vt:lpstr>
      <vt:lpstr>Dotazy, diskuze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Lohnická Jana</dc:creator>
  <cp:lastModifiedBy>Dvořáková Martina</cp:lastModifiedBy>
  <cp:revision>105</cp:revision>
  <dcterms:created xsi:type="dcterms:W3CDTF">2023-05-17T19:12:31Z</dcterms:created>
  <dcterms:modified xsi:type="dcterms:W3CDTF">2023-06-14T12:49:10Z</dcterms:modified>
</cp:coreProperties>
</file>