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5" r:id="rId10"/>
    <p:sldId id="2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3D297-E318-4DB1-BDED-0630E4F6F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2112F-5B8D-4F10-B0FC-200E7B4352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004D7-0650-4DB1-B6A6-4749B9AE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1C7D4-33BB-4413-AE88-81B1BE209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AF08C5-E6DE-4AF6-82FC-D64B6172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98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7348C-062D-4474-8BF8-B1C9D0EA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81FE6C-52C9-42B9-BDBD-3D6D5E68F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E49B34-B297-4461-84EE-2014785B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A3DA20-23E8-41ED-9791-B4CC7712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FB528-FD05-4D8D-956C-25EC61D38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32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62764B-9E32-4687-A165-8CBEEBAA6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4E1738-1CC8-4169-8EE3-90B58075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212447-5F10-4270-8391-98AA23234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9F6801-A7E2-4FFE-92F4-02FD11AB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C1E40-ADBA-4A7A-B737-DE612E40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5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C9186-87A7-4449-BD06-DA3B3548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4BA7AF-F279-48EA-8F19-28AA2EE81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595BB5-1ED8-4C19-A226-0E8BB6B6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AFD5D6-917C-40F1-A795-CBC4ED8F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E69917-2068-405E-BA03-184BE9F1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8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68F72-060E-4C81-BA8C-21B64AE9E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74B85A-5386-4484-830D-561CF5FD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AEBF3F-299E-434A-A8A3-E4893ADF5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443370-F909-4567-B764-188F5F6C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8DAA73-E1B3-47BA-B842-B9CAF82A6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74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0CFD0-72B0-4507-A0F9-C1B4A41B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32AC97-4B40-4165-88E6-E7ED5431C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0E4358F-AC09-4E3E-9F7F-54C227689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253C10-A590-4084-B859-F916E829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5B0D29-0DF1-45BF-8781-57E0627D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FCB18B-5452-4535-B485-0EA4B5F2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9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DD230-706F-499D-B05C-226AACFA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071E84D-EA24-4A53-9C76-B1B499DA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53DD464-00B3-4799-A4ED-3548CEA5A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ACB0E70-1A59-4AE1-82C8-5E49B8035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1744ACD-A216-4BA7-A924-93CBB5ACA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FB0D2-948D-4B67-87DB-F6DAB1E1B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749E52-8082-4193-B48D-FC5D7683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2FDD7C5-28B7-4EF1-A1FA-5C47A3ED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69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0925A-626C-4BBE-BA79-521144FF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FA1DE7-38A9-4D7F-927F-C390CBA3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C8F7E5-0FEE-413B-ADEA-D999AAF3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9D70E4-A58C-4E52-8C4E-AF3C546D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24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58D17B-D7A2-41BA-BDC2-6BEB4980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D64650-F398-4421-815E-254588EE7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F12341-7B75-404C-85B5-DC1AE293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21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AF32D-259F-493A-BADF-29BBFC4F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592B91-243A-42E2-B840-9A5F6F8B3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AA68F59-561B-4E10-A47A-32DAA7558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312582-E79F-4796-ACE7-B86A01EE6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9D1DBF-AF1B-4C67-B665-3BF08EF0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43EFD9-B5B3-429E-B539-B336B175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49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10A94-E6C4-4216-AEAA-51BD74F0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BCEFF0-FEBF-4F33-B004-FDF9A7508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BEC84B-BC76-4DDC-B52E-8536A0D82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6559D6-80AB-4F09-9907-9B66A25F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E4541C-2DE2-4E50-ADA2-6E7E6328D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586524-29E1-461D-906C-8DF44CBC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41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6CED6CD-F103-4A49-9CFE-F21658B30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5C63F1F-0BA1-42DC-8AA5-53001FD05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C842FA-03E4-4B36-99E5-B09DE7125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E61CD-80FA-4490-B53D-75DCFC90AAD9}" type="datetimeFigureOut">
              <a:rPr lang="cs-CZ" smtClean="0"/>
              <a:t>24.05.2022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A05347-1991-45DD-8549-448D0501C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E95A40-AD81-473B-B660-218CBBBB9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F90C-96AC-47F4-967D-E664CD4E2C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33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databaze-strategie.cz/cz/emetodika-pripravy-verejnych-strategi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73626-90E2-4882-B21D-8D6A6EC49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888" y="992887"/>
            <a:ext cx="9144000" cy="1820413"/>
          </a:xfrm>
        </p:spPr>
        <p:txBody>
          <a:bodyPr>
            <a:normAutofit fontScale="90000"/>
          </a:bodyPr>
          <a:lstStyle/>
          <a:p>
            <a:r>
              <a:rPr lang="cs-CZ" sz="4400" b="1" dirty="0"/>
              <a:t>Projednávání výzvy </a:t>
            </a:r>
            <a:r>
              <a:rPr lang="cs-CZ" sz="4000" b="1" dirty="0"/>
              <a:t>Ministerstva kultury na tvorbu strategických materiálů rozvoje a podpory KKS a mapování KKO </a:t>
            </a:r>
            <a:r>
              <a:rPr lang="cs-CZ" sz="4400" b="1" dirty="0"/>
              <a:t>s krajskými partnery</a:t>
            </a:r>
            <a:br>
              <a:rPr lang="cs-CZ" sz="3600" b="1" dirty="0"/>
            </a:b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5A0CE-DE61-4E10-80B7-11F6900F3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6888" y="2801923"/>
            <a:ext cx="9144000" cy="550512"/>
          </a:xfrm>
        </p:spPr>
        <p:txBody>
          <a:bodyPr>
            <a:normAutofit fontScale="25000" lnSpcReduction="20000"/>
          </a:bodyPr>
          <a:lstStyle/>
          <a:p>
            <a:r>
              <a:rPr lang="cs-CZ" sz="12800" b="1" dirty="0">
                <a:latin typeface="+mj-lt"/>
                <a:ea typeface="+mj-ea"/>
                <a:cs typeface="+mj-cs"/>
              </a:rPr>
              <a:t>Národní plán obnovy</a:t>
            </a:r>
          </a:p>
          <a:p>
            <a:endParaRPr lang="cs-CZ" sz="12800" b="1" dirty="0">
              <a:latin typeface="+mj-lt"/>
              <a:ea typeface="+mj-ea"/>
              <a:cs typeface="+mj-cs"/>
            </a:endParaRPr>
          </a:p>
          <a:p>
            <a:r>
              <a:rPr lang="cs-CZ" sz="8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Termín konání 24. 5. 2021</a:t>
            </a:r>
          </a:p>
          <a:p>
            <a:endParaRPr lang="cs-CZ" sz="3200" b="1" dirty="0">
              <a:latin typeface="+mj-lt"/>
              <a:ea typeface="+mj-ea"/>
              <a:cs typeface="+mj-cs"/>
            </a:endParaRPr>
          </a:p>
          <a:p>
            <a:r>
              <a:rPr lang="cs-CZ" sz="9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Wi-Fi síť MKCR-GUEST</a:t>
            </a:r>
          </a:p>
          <a:p>
            <a:r>
              <a:rPr lang="cs-CZ" sz="9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Heslo: xc1A+m21</a:t>
            </a:r>
          </a:p>
          <a:p>
            <a:endParaRPr lang="cs-CZ" sz="32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29D92E6-2E6D-4BC4-BA7C-DE946207383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3211398" y="5371494"/>
            <a:ext cx="5769203" cy="8364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4785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69662-BFEC-4E4D-8FD3-5B544592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výzvy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A745E6F-CF16-4707-8471-C3D7C68682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470140"/>
              </p:ext>
            </p:extLst>
          </p:nvPr>
        </p:nvGraphicFramePr>
        <p:xfrm>
          <a:off x="2177592" y="1800521"/>
          <a:ext cx="7956221" cy="48473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9435">
                  <a:extLst>
                    <a:ext uri="{9D8B030D-6E8A-4147-A177-3AD203B41FA5}">
                      <a16:colId xmlns:a16="http://schemas.microsoft.com/office/drawing/2014/main" val="3232048149"/>
                    </a:ext>
                  </a:extLst>
                </a:gridCol>
                <a:gridCol w="5506786">
                  <a:extLst>
                    <a:ext uri="{9D8B030D-6E8A-4147-A177-3AD203B41FA5}">
                      <a16:colId xmlns:a16="http://schemas.microsoft.com/office/drawing/2014/main" val="2022250628"/>
                    </a:ext>
                  </a:extLst>
                </a:gridCol>
              </a:tblGrid>
              <a:tr h="42360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Harmonogram výzvy: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185527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1. 7. 2022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Vyhlášení výzvy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1787379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31. 8. 2022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Termín uzávěrky příjmu žádostí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5058949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12. 9. 2022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Konec hodnocení žádostí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7656651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14. 9. 2022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Bodování žádostí odbornou komisí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0738809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1. 10. 2022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Datum zahájení proplácení realizace projektu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93985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15. 2. 2023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Průběžné odevzdání vyúčtování za rok 2022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7800585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15. 2. 2024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Průběžné odevzdání vyúčtování za rok 2023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413294"/>
                  </a:ext>
                </a:extLst>
              </a:tr>
              <a:tr h="702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31. 12. 2024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Odevzdání hotových strategií rozvoje a podpory KKO a výstupů mapování v krajích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110165"/>
                  </a:ext>
                </a:extLst>
              </a:tr>
              <a:tr h="423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15. 2. 2025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Konečné odevzdání vyúčtování za rok 2024, 2023 a 2022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7050039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62854D6B-6890-4109-ABA8-EAF9543DB6C9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877665" y="365125"/>
            <a:ext cx="3971827" cy="6434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4761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C6EE2-CC37-43BC-9BD0-17EE9BDD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Obecné informace: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3B971B-1E97-4D67-910A-03ECA019D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Alokace: 30 mil. Kč</a:t>
            </a:r>
            <a:r>
              <a:rPr lang="cs-CZ" dirty="0"/>
              <a:t>. – dotace nebude rozdělena podle velikosti obyvatel nebo počtu ekonomických subjektů, ale podle předloženého projektu a jeho rozpočtu</a:t>
            </a:r>
          </a:p>
          <a:p>
            <a:r>
              <a:rPr lang="cs-CZ" b="1" dirty="0"/>
              <a:t>Cílová skupina</a:t>
            </a:r>
            <a:r>
              <a:rPr lang="cs-CZ" dirty="0"/>
              <a:t>: KÚ a MHMP – maximálně celkem 14 žádostí, je vyřazena možnost společné žádosti KÚ a měst – kvůli administrativní náročnosti</a:t>
            </a:r>
          </a:p>
          <a:p>
            <a:r>
              <a:rPr lang="cs-CZ" dirty="0"/>
              <a:t>-&gt; </a:t>
            </a:r>
            <a:r>
              <a:rPr lang="cs-CZ" b="1" dirty="0"/>
              <a:t>MK má za cíl podpořit rozvoj KKO v krajích</a:t>
            </a:r>
            <a:r>
              <a:rPr lang="cs-CZ" dirty="0"/>
              <a:t>, a proto je potřeba </a:t>
            </a:r>
            <a:r>
              <a:rPr lang="cs-CZ" b="1" dirty="0"/>
              <a:t>zapojit krajské úřady </a:t>
            </a:r>
            <a:r>
              <a:rPr lang="cs-CZ" dirty="0"/>
              <a:t>(přesah na celý kraj, integrace tématu KKO)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21CE61-2E54-44AB-B6E2-B245C6179DA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660849" y="359322"/>
            <a:ext cx="3971827" cy="6434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0416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20086-D17F-44FC-A3BE-93EC62E8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výzvy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0FC73B-8D79-4E7D-BED7-7B9F275DE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Mapovat podle metodiky MK a vytvořit materiály strategické či koncepční povahy podle metodiky MMR – </a:t>
            </a:r>
            <a:r>
              <a:rPr lang="cs-CZ" b="1" dirty="0"/>
              <a:t>nelze jen mapovat nebo jen tvořit strategické materiály</a:t>
            </a:r>
          </a:p>
          <a:p>
            <a:r>
              <a:rPr lang="cs-CZ" dirty="0"/>
              <a:t>Forma úhrady dotace: ex ante, průběžně (víceletá dotace)</a:t>
            </a:r>
          </a:p>
          <a:p>
            <a:r>
              <a:rPr lang="cs-CZ" dirty="0"/>
              <a:t>Není GBER, 80 % spoluúčast</a:t>
            </a:r>
          </a:p>
          <a:p>
            <a:r>
              <a:rPr lang="cs-CZ" dirty="0"/>
              <a:t>Uznatelné výdaje:</a:t>
            </a:r>
          </a:p>
          <a:p>
            <a:pPr lvl="1"/>
            <a:r>
              <a:rPr lang="cs-CZ" dirty="0"/>
              <a:t>Mezi základní způsobilé výdaje patří zejména přímé realizační výdaje. Jedná se o výdaje na realizaci daného projektu mapování a tvorby strategických materiálů.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67F7849-713E-49DA-BACD-CCFEF55CB53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905945" y="230188"/>
            <a:ext cx="3971827" cy="6434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8345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F06EAE-6333-4E1E-927A-6E4513D6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Způsobilé výdaje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85E52-414C-4CDE-A71A-0C5A8852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náklady, které souvisejí s přímou realizací mapování KKO podle metodiky MK</a:t>
            </a:r>
          </a:p>
          <a:p>
            <a:pPr lvl="0"/>
            <a:r>
              <a:rPr lang="cs-CZ" dirty="0"/>
              <a:t>dodávky a služby bezprostředně související s plněním projektu, </a:t>
            </a:r>
          </a:p>
          <a:p>
            <a:pPr lvl="0"/>
            <a:r>
              <a:rPr lang="cs-CZ" dirty="0"/>
              <a:t>výdaje na personální náklady, například na platy a mzdy prokazatelně související s realizací projektu </a:t>
            </a:r>
          </a:p>
          <a:p>
            <a:pPr lvl="0"/>
            <a:r>
              <a:rPr lang="cs-CZ" dirty="0"/>
              <a:t>náklady přímo související s terénním výzkumem (například odměna a cestovné pro výzkumníky),</a:t>
            </a:r>
          </a:p>
          <a:p>
            <a:pPr lvl="0"/>
            <a:r>
              <a:rPr lang="cs-CZ" dirty="0"/>
              <a:t>aplikace na zobrazení zmapovaných subjektů KKO,</a:t>
            </a:r>
          </a:p>
          <a:p>
            <a:pPr lvl="0"/>
            <a:r>
              <a:rPr lang="cs-CZ" dirty="0"/>
              <a:t>grafické zpracování výstupů mapování,</a:t>
            </a:r>
          </a:p>
          <a:p>
            <a:pPr lvl="0"/>
            <a:r>
              <a:rPr lang="cs-CZ" dirty="0"/>
              <a:t>náklady na přístup do komerčních rejstříků ekonomických subjektů,</a:t>
            </a:r>
          </a:p>
          <a:p>
            <a:pPr lvl="0"/>
            <a:r>
              <a:rPr lang="cs-CZ" dirty="0"/>
              <a:t>náklady na licence na statistické IT programy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FE5D02-BE5E-4866-8181-590690E1968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824247" y="230188"/>
            <a:ext cx="3971827" cy="6434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516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16D13-E46B-42E5-812F-58C30370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Nezpůsobilé 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EBA647-DB8E-45A8-A00A-1B57B67B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náklady na DPH,</a:t>
            </a:r>
            <a:endParaRPr lang="cs-CZ" sz="3200" dirty="0"/>
          </a:p>
          <a:p>
            <a:pPr lvl="1"/>
            <a:r>
              <a:rPr lang="cs-CZ" dirty="0"/>
              <a:t>aktivity, které neodpovídají zaměření programu a podmínkám příslušné výzvy,</a:t>
            </a:r>
            <a:endParaRPr lang="cs-CZ" sz="3200" dirty="0"/>
          </a:p>
          <a:p>
            <a:pPr lvl="1"/>
            <a:r>
              <a:rPr lang="cs-CZ" dirty="0"/>
              <a:t>výdaje spojené se zahraničními cestami zaměstnanců, </a:t>
            </a:r>
            <a:endParaRPr lang="cs-CZ" sz="3200" dirty="0"/>
          </a:p>
          <a:p>
            <a:pPr lvl="1"/>
            <a:r>
              <a:rPr lang="cs-CZ" dirty="0"/>
              <a:t>běžné provozní výdaje žadatele nesouvisející s projektem,</a:t>
            </a:r>
            <a:endParaRPr lang="cs-CZ" sz="3200" dirty="0"/>
          </a:p>
          <a:p>
            <a:pPr lvl="1"/>
            <a:r>
              <a:rPr lang="cs-CZ" dirty="0"/>
              <a:t>výdaje na pohoštění,</a:t>
            </a:r>
            <a:endParaRPr lang="cs-CZ" sz="3200" dirty="0"/>
          </a:p>
          <a:p>
            <a:pPr lvl="1"/>
            <a:r>
              <a:rPr lang="cs-CZ" dirty="0"/>
              <a:t>dary,</a:t>
            </a:r>
            <a:endParaRPr lang="cs-CZ" sz="3200" dirty="0"/>
          </a:p>
          <a:p>
            <a:pPr lvl="1"/>
            <a:r>
              <a:rPr lang="cs-CZ" dirty="0"/>
              <a:t>vyškolení personálu,</a:t>
            </a:r>
            <a:endParaRPr lang="cs-CZ" sz="3200" dirty="0"/>
          </a:p>
          <a:p>
            <a:pPr lvl="1"/>
            <a:r>
              <a:rPr lang="cs-CZ" dirty="0"/>
              <a:t>investice do hmotného majetku,</a:t>
            </a:r>
            <a:endParaRPr lang="cs-CZ" sz="3200" dirty="0"/>
          </a:p>
          <a:p>
            <a:pPr lvl="1"/>
            <a:r>
              <a:rPr lang="cs-CZ" dirty="0"/>
              <a:t>veškeré nepřímé provozní náklady (např. nájem kanceláří, elektrická energie, telefony, internet, poštovné)</a:t>
            </a:r>
            <a:endParaRPr lang="cs-CZ" sz="32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AAA5F54-C769-418A-A8B5-838844FDF4D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887092" y="384477"/>
            <a:ext cx="3971827" cy="6434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9502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247CBD-E7F0-496E-9676-7BA93A18C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099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Koordinátor a garance projektu</a:t>
            </a:r>
          </a:p>
          <a:p>
            <a:r>
              <a:rPr lang="cs-CZ" dirty="0"/>
              <a:t>Původně jsme informovali, že budeme chtít vytvořit místo koordinátora pro KKO a mapování (potažmo pro implementaci NPO) v kraji, tento požadavek není uveden ani ve výzvě, ale prakticky bez tohoto člověka nelze výzvu realizovat, a v projektu, s nímž se bude kraj hlásit, by už měl figurovat, a bude to mít vliv i na hodnocení projektu a výši přidělené dotace</a:t>
            </a:r>
          </a:p>
          <a:p>
            <a:endParaRPr lang="cs-CZ" dirty="0"/>
          </a:p>
          <a:p>
            <a:r>
              <a:rPr lang="cs-CZ" dirty="0"/>
              <a:t>Taktéž jsme informovali o osobě oborného garanta projektu, i tato podmínka není zahrnuta ve výzvě, avšak i zde se jedná o záruku propracovanosti a připravenosti projektu i po odborné stránce, i toto bude mít vliv na hodnocení – nemusí být jedna osoba, může být nějaké prohlášení o plánované spolupráci s krajskou univerzitou, jelikož spolupráce s univerzitami se jeví jako finančně udržitelná a zároveň přispívá odborným zázemím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DC173AB-32C0-42D4-805B-3564D59FFA1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183223" y="467908"/>
            <a:ext cx="4333187" cy="7113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688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F8A027-EC6C-4AB8-8352-A18F8D80E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29" y="161823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Žadatel</a:t>
            </a:r>
          </a:p>
          <a:p>
            <a:pPr lvl="1"/>
            <a:r>
              <a:rPr lang="cs-CZ" dirty="0"/>
              <a:t>Krajský úřad</a:t>
            </a:r>
          </a:p>
          <a:p>
            <a:r>
              <a:rPr lang="cs-CZ" dirty="0"/>
              <a:t>Uznatelné výdaje</a:t>
            </a:r>
          </a:p>
          <a:p>
            <a:pPr lvl="1"/>
            <a:r>
              <a:rPr lang="cs-CZ" dirty="0"/>
              <a:t>Počátkem dne vyplácení dotace</a:t>
            </a:r>
          </a:p>
          <a:p>
            <a:r>
              <a:rPr lang="cs-CZ" dirty="0"/>
              <a:t>Přenášení dotace na další subjekty?</a:t>
            </a:r>
          </a:p>
          <a:p>
            <a:pPr lvl="1"/>
            <a:r>
              <a:rPr lang="cs-CZ" dirty="0"/>
              <a:t>Není možné</a:t>
            </a:r>
          </a:p>
          <a:p>
            <a:r>
              <a:rPr lang="cs-CZ" dirty="0"/>
              <a:t>Bude MK uznávat proběhlá mapování v krajích?</a:t>
            </a:r>
          </a:p>
          <a:p>
            <a:pPr lvl="1"/>
            <a:r>
              <a:rPr lang="cs-CZ" dirty="0"/>
              <a:t>Za určitých podmínek</a:t>
            </a:r>
          </a:p>
          <a:p>
            <a:r>
              <a:rPr lang="cs-CZ" dirty="0"/>
              <a:t>Musí se postupovat podle metodik?</a:t>
            </a:r>
          </a:p>
          <a:p>
            <a:pPr lvl="1"/>
            <a:r>
              <a:rPr lang="cs-CZ" dirty="0"/>
              <a:t>Ano, musí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51E86FA-9988-4BEF-8184-1778C840482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852526" y="650449"/>
            <a:ext cx="3720445" cy="6453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2174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738550-30BA-4789-850C-602B1661E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006"/>
            <a:ext cx="10515600" cy="4351338"/>
          </a:xfrm>
        </p:spPr>
        <p:txBody>
          <a:bodyPr/>
          <a:lstStyle/>
          <a:p>
            <a:r>
              <a:rPr lang="cs-CZ" dirty="0"/>
              <a:t>Metodika MMR</a:t>
            </a:r>
          </a:p>
          <a:p>
            <a:pPr lvl="1"/>
            <a:r>
              <a:rPr lang="cs-CZ" dirty="0"/>
              <a:t>Na tvorbu strategií</a:t>
            </a:r>
          </a:p>
          <a:p>
            <a:pPr lvl="1"/>
            <a:r>
              <a:rPr lang="cs-CZ" dirty="0">
                <a:hlinkClick r:id="rId2"/>
              </a:rPr>
              <a:t>https://www.databaze-strategie.cz/cz/emetodika-pripravy-verejnych-strategii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C4D847C-7AD4-4CDD-B326-E6F5D55B3C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38" t="20619" r="21134" b="14502"/>
          <a:stretch/>
        </p:blipFill>
        <p:spPr>
          <a:xfrm>
            <a:off x="2381839" y="1855542"/>
            <a:ext cx="7428321" cy="444945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7E0FC9A-632A-4B10-B59E-8C0C214F07E3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3" t="75856" r="33838" b="14519"/>
          <a:stretch/>
        </p:blipFill>
        <p:spPr bwMode="auto">
          <a:xfrm>
            <a:off x="7698555" y="239131"/>
            <a:ext cx="3971827" cy="6434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8064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50038-8B6D-49F7-97FE-D0C4A792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57D9EC-6C7C-438A-8561-7ADDF444D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259DD9-37E1-4454-B1A9-468C5217F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370" y="0"/>
            <a:ext cx="61575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77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640</Words>
  <Application>Microsoft Office PowerPoint</Application>
  <PresentationFormat>Širokoúhlá obrazovka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Projednávání výzvy Ministerstva kultury na tvorbu strategických materiálů rozvoje a podpory KKS a mapování KKO s krajskými partnery </vt:lpstr>
      <vt:lpstr>Obecné informace:</vt:lpstr>
      <vt:lpstr>Podmínky výzvy</vt:lpstr>
      <vt:lpstr>Způsobilé výdaje </vt:lpstr>
      <vt:lpstr>Nezpůsobilé výdaje</vt:lpstr>
      <vt:lpstr>Prezentace aplikace PowerPoint</vt:lpstr>
      <vt:lpstr>Prezentace aplikace PowerPoint</vt:lpstr>
      <vt:lpstr>Prezentace aplikace PowerPoint</vt:lpstr>
      <vt:lpstr>Prezentace aplikace PowerPoint</vt:lpstr>
      <vt:lpstr>Harmonogram výzvy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Projednání výzvy Ministerstva kultury na tvorbu strategických materiálů rozvoje a podpory KKS a mapování KKO</dc:title>
  <dc:creator>Dvořák Adam</dc:creator>
  <cp:lastModifiedBy>Dvořák Adam</cp:lastModifiedBy>
  <cp:revision>13</cp:revision>
  <dcterms:created xsi:type="dcterms:W3CDTF">2022-05-23T09:12:53Z</dcterms:created>
  <dcterms:modified xsi:type="dcterms:W3CDTF">2022-05-24T12:19:16Z</dcterms:modified>
</cp:coreProperties>
</file>