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SRNPV14\rdf$\z.zahradnickova\Documents\_Registr%20um&#283;lc&#367;\statistiky%20dne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SRNPV14\rdf$\z.zahradnickova\Documents\_Registr%20um&#283;lc&#367;\statistiky%20dne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 sz="2000" b="1"/>
              <a:t>Registrovaní</a:t>
            </a:r>
            <a:r>
              <a:rPr lang="cs-CZ" sz="2000" b="1" baseline="0"/>
              <a:t> umělci: druhy činností</a:t>
            </a:r>
            <a:endParaRPr lang="cs-CZ" sz="2000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6E9-47B8-9120-0C696AD49DF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6E9-47B8-9120-0C696AD49DF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6E9-47B8-9120-0C696AD49DF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List2!$N$4:$N$6</c:f>
              <c:strCache>
                <c:ptCount val="3"/>
                <c:pt idx="0">
                  <c:v>činnost výkonných umělců</c:v>
                </c:pt>
                <c:pt idx="1">
                  <c:v>tvůrčí činnost (autoři um.děl)</c:v>
                </c:pt>
                <c:pt idx="2">
                  <c:v>umělecko-technické profese</c:v>
                </c:pt>
              </c:strCache>
            </c:strRef>
          </c:cat>
          <c:val>
            <c:numRef>
              <c:f>List2!$O$4:$O$6</c:f>
              <c:numCache>
                <c:formatCode>0%</c:formatCode>
                <c:ptCount val="3"/>
                <c:pt idx="0">
                  <c:v>0.28000000000000003</c:v>
                </c:pt>
                <c:pt idx="1">
                  <c:v>0.64</c:v>
                </c:pt>
                <c:pt idx="2">
                  <c:v>0.08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6E9-47B8-9120-0C696AD49D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 sz="2000" b="1" dirty="0"/>
              <a:t>Registrovaní</a:t>
            </a:r>
            <a:r>
              <a:rPr lang="cs-CZ" sz="2000" b="1" baseline="0" dirty="0"/>
              <a:t> umělci: zaměření činnosti</a:t>
            </a:r>
            <a:endParaRPr lang="cs-CZ" sz="20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pieChart>
        <c:varyColors val="1"/>
        <c:ser>
          <c:idx val="0"/>
          <c:order val="0"/>
          <c:cat>
            <c:strRef>
              <c:f>List2!$O$10:$O$17</c:f>
              <c:strCache>
                <c:ptCount val="8"/>
                <c:pt idx="0">
                  <c:v>literatura, překlad, ilustrace</c:v>
                </c:pt>
                <c:pt idx="1">
                  <c:v>umělecká řemesla, užité umění</c:v>
                </c:pt>
                <c:pt idx="2">
                  <c:v>grafický, umělecký design</c:v>
                </c:pt>
                <c:pt idx="3">
                  <c:v>vizuální umění</c:v>
                </c:pt>
                <c:pt idx="4">
                  <c:v>divadlo, tanec</c:v>
                </c:pt>
                <c:pt idx="5">
                  <c:v>hudba</c:v>
                </c:pt>
                <c:pt idx="6">
                  <c:v>audiovize</c:v>
                </c:pt>
                <c:pt idx="7">
                  <c:v>umělecko-technické profese</c:v>
                </c:pt>
              </c:strCache>
            </c:strRef>
          </c:cat>
          <c:val>
            <c:numRef>
              <c:f>List2!$P$10:$P$17</c:f>
            </c:numRef>
          </c:val>
          <c:extLst>
            <c:ext xmlns:c16="http://schemas.microsoft.com/office/drawing/2014/chart" uri="{C3380CC4-5D6E-409C-BE32-E72D297353CC}">
              <c16:uniqueId val="{00000000-74ED-4B31-A65F-0628AD15DA7B}"/>
            </c:ext>
          </c:extLst>
        </c:ser>
        <c:ser>
          <c:idx val="1"/>
          <c:order val="1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74ED-4B31-A65F-0628AD15DA7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74ED-4B31-A65F-0628AD15DA7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6-74ED-4B31-A65F-0628AD15DA7B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8-74ED-4B31-A65F-0628AD15DA7B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A-74ED-4B31-A65F-0628AD15DA7B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C-74ED-4B31-A65F-0628AD15DA7B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E-74ED-4B31-A65F-0628AD15DA7B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0-74ED-4B31-A65F-0628AD15DA7B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2-74ED-4B31-A65F-0628AD15DA7B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E-74ED-4B31-A65F-0628AD15DA7B}"/>
                </c:ext>
              </c:extLst>
            </c:dLbl>
            <c:dLbl>
              <c:idx val="7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0-74ED-4B31-A65F-0628AD15DA7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List2!$O$10:$O$17</c:f>
              <c:strCache>
                <c:ptCount val="8"/>
                <c:pt idx="0">
                  <c:v>literatura, překlad, ilustrace</c:v>
                </c:pt>
                <c:pt idx="1">
                  <c:v>umělecká řemesla, užité umění</c:v>
                </c:pt>
                <c:pt idx="2">
                  <c:v>grafický, umělecký design</c:v>
                </c:pt>
                <c:pt idx="3">
                  <c:v>vizuální umění</c:v>
                </c:pt>
                <c:pt idx="4">
                  <c:v>divadlo, tanec</c:v>
                </c:pt>
                <c:pt idx="5">
                  <c:v>hudba</c:v>
                </c:pt>
                <c:pt idx="6">
                  <c:v>audiovize</c:v>
                </c:pt>
                <c:pt idx="7">
                  <c:v>umělecko-technické profese</c:v>
                </c:pt>
              </c:strCache>
            </c:strRef>
          </c:cat>
          <c:val>
            <c:numRef>
              <c:f>List2!$Q$10:$Q$17</c:f>
              <c:numCache>
                <c:formatCode>0%</c:formatCode>
                <c:ptCount val="8"/>
                <c:pt idx="0">
                  <c:v>0.15126050420168066</c:v>
                </c:pt>
                <c:pt idx="1">
                  <c:v>8.4033613445378158E-2</c:v>
                </c:pt>
                <c:pt idx="2">
                  <c:v>4.2016806722689079E-2</c:v>
                </c:pt>
                <c:pt idx="3">
                  <c:v>0.20168067226890757</c:v>
                </c:pt>
                <c:pt idx="4">
                  <c:v>0.10084033613445378</c:v>
                </c:pt>
                <c:pt idx="5">
                  <c:v>0.15126050420168066</c:v>
                </c:pt>
                <c:pt idx="6">
                  <c:v>0.18487394957983194</c:v>
                </c:pt>
                <c:pt idx="7">
                  <c:v>8.4033613445378158E-2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74ED-4B31-A65F-0628AD15DA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6B8DA56-238E-472D-AF41-AF5F011859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C251ECC3-764C-4439-BB0C-98A478DD58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80374CA-97F4-4A4A-B22A-968EB59CB9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EB63C-2C13-4438-AB05-C389DE487543}" type="datetimeFigureOut">
              <a:rPr lang="cs-CZ" smtClean="0"/>
              <a:t>30.09.2025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6284E1B-CBF1-4E71-912E-54658CC3E4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D2D8D40-A8AD-4827-941B-22DC8EB86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83B2C-AE72-4FFE-82B5-229103CF32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2407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3ED029F-98F7-4674-84DA-EE0CB5B591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5C69DF19-E6EE-456C-B91A-2D2FFDBFA0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51EEDCB-F104-485A-9A0B-788758EFCE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EB63C-2C13-4438-AB05-C389DE487543}" type="datetimeFigureOut">
              <a:rPr lang="cs-CZ" smtClean="0"/>
              <a:t>30.09.2025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4DF4B41-4CF3-4914-8509-A925321B0B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224B0D9-26D6-4C15-AB7D-31973D704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83B2C-AE72-4FFE-82B5-229103CF32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6155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58802EA3-F386-4850-B142-4DF3146330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2B193098-75A0-494E-8336-948A2A99CA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4FB7BD0-A055-4A3F-8D57-5B6F96427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EB63C-2C13-4438-AB05-C389DE487543}" type="datetimeFigureOut">
              <a:rPr lang="cs-CZ" smtClean="0"/>
              <a:t>30.09.2025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8D445F3-7B22-47D3-AA97-D6E2CD19F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EEBDBFD-11BB-4103-AE1C-AC5E82182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83B2C-AE72-4FFE-82B5-229103CF32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20105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BBB68BD-1EE9-45EF-8B57-C641EC1CDC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C3CBA1D-B4C9-490A-8652-5604C7EAC4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646FE88-24C7-4889-B64C-AE069409C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EB63C-2C13-4438-AB05-C389DE487543}" type="datetimeFigureOut">
              <a:rPr lang="cs-CZ" smtClean="0"/>
              <a:t>30.09.2025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F072086-AB27-4387-AFA6-0679333931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5E2258A-218A-47C8-883B-760FDABDE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83B2C-AE72-4FFE-82B5-229103CF32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3393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4B851EF-022C-4674-A1CB-8F2E786CF5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9E8FC11A-A791-4EB1-9F6F-AFF87460DC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2587E08-3DE3-425D-A874-447CBC16B3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EB63C-2C13-4438-AB05-C389DE487543}" type="datetimeFigureOut">
              <a:rPr lang="cs-CZ" smtClean="0"/>
              <a:t>30.09.2025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0E1FC43-EC45-4B05-8692-84720EE143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17F9060-3A80-4137-88A1-D560B1B3BA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83B2C-AE72-4FFE-82B5-229103CF32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3149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E0A83B0-C63C-40F2-B49D-EFBDFF328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A3BBDC2-2B87-42B1-B3CC-48DB8037A4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51D66AD4-0B1A-451B-81FC-4D8C374D2E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DF435E6-439D-41DA-B9D9-12B753654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EB63C-2C13-4438-AB05-C389DE487543}" type="datetimeFigureOut">
              <a:rPr lang="cs-CZ" smtClean="0"/>
              <a:t>30.09.2025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7CBAC28C-4995-4D14-9D56-DB9CC193BB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1F0BB25-FA3D-4B21-A272-04A07BE95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83B2C-AE72-4FFE-82B5-229103CF32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330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E587E64-CB38-48EE-92A9-5A20B08FEC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4B1459C3-1070-4C3F-84CD-FF1DB2328C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BFA37E42-F821-4478-8D5F-2753DB5502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76927B4F-720A-4085-BCD0-DD82D0C621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1AED8E4D-D418-4F33-A9C1-A3E05A0D2C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611BFB70-BEBE-4756-A56D-F649608CCE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EB63C-2C13-4438-AB05-C389DE487543}" type="datetimeFigureOut">
              <a:rPr lang="cs-CZ" smtClean="0"/>
              <a:t>30.09.2025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10CA8F12-41B8-4569-A502-5DD5886777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4BF6C0B7-A37E-45F4-8809-8B377A74D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83B2C-AE72-4FFE-82B5-229103CF32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0884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AD37CC9-9084-4256-9243-B7B7BE5FC2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31826833-9794-4694-A092-246A5580C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EB63C-2C13-4438-AB05-C389DE487543}" type="datetimeFigureOut">
              <a:rPr lang="cs-CZ" smtClean="0"/>
              <a:t>30.09.2025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2025C6AF-ED30-4953-86AF-A18875BA72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E3BAE237-2AAC-400E-A1E0-9B9143F4A5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83B2C-AE72-4FFE-82B5-229103CF32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28089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C4E7D7D1-704D-43BD-BE63-7EA17AE1E1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EB63C-2C13-4438-AB05-C389DE487543}" type="datetimeFigureOut">
              <a:rPr lang="cs-CZ" smtClean="0"/>
              <a:t>30.09.2025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1F6A34D4-5E11-4298-801E-1532A7CE6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A606B32-17A4-46C3-A340-857DCD1EB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83B2C-AE72-4FFE-82B5-229103CF32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2654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863D095-1D1B-407C-ABAE-36A007857B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1784BD6-9B58-4586-9251-5C47FAFCE2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FA305F63-02C8-4A67-B371-7B6D3CD7E7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567A47ED-C929-49BD-B1BB-6143F411A2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EB63C-2C13-4438-AB05-C389DE487543}" type="datetimeFigureOut">
              <a:rPr lang="cs-CZ" smtClean="0"/>
              <a:t>30.09.2025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2B593C9-3E3E-48A9-8501-B2D7532BF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69BD41E8-9710-4A9D-A3B8-1E99F6348B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83B2C-AE72-4FFE-82B5-229103CF32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04854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9D0F166-D10D-46F3-871B-50D53EB189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04A8A40C-F765-4DD9-8C29-713206D852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8918BC98-F2F0-4339-9F9C-3590D645B2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9B4F858-7968-40CC-9FD0-766283B641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EB63C-2C13-4438-AB05-C389DE487543}" type="datetimeFigureOut">
              <a:rPr lang="cs-CZ" smtClean="0"/>
              <a:t>30.09.2025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4A3B07F-B79C-454D-8946-49DD27AF4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25C19274-08F3-4D9B-9114-FEFF2E3BE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83B2C-AE72-4FFE-82B5-229103CF32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2754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11DD2139-3CE1-4E58-9B20-82FA538B66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8F617FFD-4364-48F5-935E-AE87ECCDEF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3AC9225-107D-40FF-9F96-597E34575A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6EB63C-2C13-4438-AB05-C389DE487543}" type="datetimeFigureOut">
              <a:rPr lang="cs-CZ" smtClean="0"/>
              <a:t>30.09.2025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0FF7B12-C07D-432F-880F-F7FD84322F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742F440-DB76-4877-8636-1114B83AAB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083B2C-AE72-4FFE-82B5-229103CF32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9483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493060" y="843677"/>
            <a:ext cx="1130866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Celkový počet žádostí o zápis do registru k </a:t>
            </a:r>
            <a:r>
              <a:rPr lang="cs-CZ" dirty="0">
                <a:solidFill>
                  <a:prstClr val="black"/>
                </a:solidFill>
                <a:latin typeface="Calibri" panose="020F0502020204030204"/>
              </a:rPr>
              <a:t>30</a:t>
            </a:r>
            <a:r>
              <a:rPr kumimoji="0" lang="cs-CZ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</a:t>
            </a:r>
            <a:r>
              <a:rPr lang="cs-CZ" dirty="0">
                <a:solidFill>
                  <a:prstClr val="black"/>
                </a:solidFill>
                <a:latin typeface="Calibri" panose="020F0502020204030204"/>
              </a:rPr>
              <a:t>9</a:t>
            </a:r>
            <a:r>
              <a:rPr kumimoji="0" lang="cs-CZ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2025                           		</a:t>
            </a:r>
            <a:r>
              <a:rPr kumimoji="0" lang="cs-CZ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242 evidovaných žádostí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Počet umělců zapsaných do registru 		                           		</a:t>
            </a:r>
            <a:r>
              <a:rPr kumimoji="0" lang="cs-CZ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183</a:t>
            </a:r>
            <a:r>
              <a:rPr kumimoji="0" lang="cs-CZ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cs-CZ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vydaných osvědčení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Počet zamítnutých žádostí o zápis                                                                	</a:t>
            </a:r>
            <a:r>
              <a:rPr lang="cs-CZ" b="1" dirty="0">
                <a:solidFill>
                  <a:prstClr val="black"/>
                </a:solidFill>
                <a:latin typeface="Calibri" panose="020F0502020204030204"/>
              </a:rPr>
              <a:t>12</a:t>
            </a:r>
            <a:r>
              <a:rPr kumimoji="0" lang="cs-CZ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zamítavých rozhodnutí, zastavení řízení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9AFCB24B-ADC7-453F-B8A2-16B61EA8454C}"/>
              </a:ext>
            </a:extLst>
          </p:cNvPr>
          <p:cNvSpPr txBox="1"/>
          <p:nvPr/>
        </p:nvSpPr>
        <p:spPr>
          <a:xfrm>
            <a:off x="493059" y="242047"/>
            <a:ext cx="10246659" cy="40011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Aktuální statistiky: počty žádostí a zápisů v Registru umělců</a:t>
            </a:r>
          </a:p>
        </p:txBody>
      </p:sp>
      <p:graphicFrame>
        <p:nvGraphicFramePr>
          <p:cNvPr id="6" name="Graf 5">
            <a:extLst>
              <a:ext uri="{FF2B5EF4-FFF2-40B4-BE49-F238E27FC236}">
                <a16:creationId xmlns:a16="http://schemas.microsoft.com/office/drawing/2014/main" id="{945AAD8C-114A-4D73-A5D5-A537FB4C407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35223131"/>
              </p:ext>
            </p:extLst>
          </p:nvPr>
        </p:nvGraphicFramePr>
        <p:xfrm>
          <a:off x="313268" y="2108201"/>
          <a:ext cx="5020732" cy="4394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Graf 6">
            <a:extLst>
              <a:ext uri="{FF2B5EF4-FFF2-40B4-BE49-F238E27FC236}">
                <a16:creationId xmlns:a16="http://schemas.microsoft.com/office/drawing/2014/main" id="{A1495C20-F8F7-4EB3-893C-C0C8E24DAB8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35801370"/>
              </p:ext>
            </p:extLst>
          </p:nvPr>
        </p:nvGraphicFramePr>
        <p:xfrm>
          <a:off x="5071533" y="2175934"/>
          <a:ext cx="6925734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81896375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180</Words>
  <Application>Microsoft Office PowerPoint</Application>
  <PresentationFormat>Širokoúhlá obrazovka</PresentationFormat>
  <Paragraphs>9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Motiv Office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Zahradníčková Zuzana</dc:creator>
  <cp:lastModifiedBy>Zahradníčková Zuzana</cp:lastModifiedBy>
  <cp:revision>7</cp:revision>
  <cp:lastPrinted>2025-09-30T08:16:13Z</cp:lastPrinted>
  <dcterms:created xsi:type="dcterms:W3CDTF">2025-09-15T09:22:26Z</dcterms:created>
  <dcterms:modified xsi:type="dcterms:W3CDTF">2025-09-30T09:48:57Z</dcterms:modified>
</cp:coreProperties>
</file>