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9" r:id="rId4"/>
    <p:sldId id="261" r:id="rId5"/>
    <p:sldId id="265" r:id="rId6"/>
    <p:sldId id="266" r:id="rId7"/>
    <p:sldId id="276" r:id="rId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NPV14\rdf$\z.zahradnickova\Documents\_Registr%20um&#283;lc&#367;\Registr%20um&#283;lc&#367;%202025_pracovn&#237;%2018.8.202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600" dirty="0"/>
              <a:t>Druhy činností registrovaných</a:t>
            </a:r>
            <a:r>
              <a:rPr lang="cs-CZ" sz="1600" baseline="0" dirty="0"/>
              <a:t> umělců</a:t>
            </a:r>
            <a:endParaRPr lang="cs-CZ" sz="160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5BA-4C9E-9CC5-956ED62EE743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5BA-4C9E-9CC5-956ED62EE7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5BA-4C9E-9CC5-956ED62EE743}"/>
              </c:ext>
            </c:extLst>
          </c:dPt>
          <c:dLbls>
            <c:dLbl>
              <c:idx val="0"/>
              <c:layout>
                <c:manualLayout>
                  <c:x val="-0.23770785928266244"/>
                  <c:y val="0.220941011055242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291764205150026"/>
                      <c:h val="0.201773306610724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5BA-4C9E-9CC5-956ED62EE743}"/>
                </c:ext>
              </c:extLst>
            </c:dLbl>
            <c:dLbl>
              <c:idx val="1"/>
              <c:layout>
                <c:manualLayout>
                  <c:x val="0.2240517076737549"/>
                  <c:y val="-0.269850392995909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494802494802492"/>
                      <c:h val="0.134515446487209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5BA-4C9E-9CC5-956ED62EE74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A5BA-4C9E-9CC5-956ED62EE7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'Registr (2)'!$A$26:$A$28</c:f>
              <c:strCache>
                <c:ptCount val="3"/>
                <c:pt idx="0">
                  <c:v>umělecká činnost</c:v>
                </c:pt>
                <c:pt idx="1">
                  <c:v>tvůrčí činnost</c:v>
                </c:pt>
                <c:pt idx="2">
                  <c:v>umělecko-technické profese</c:v>
                </c:pt>
              </c:strCache>
            </c:strRef>
          </c:cat>
          <c:val>
            <c:numRef>
              <c:f>'Registr (2)'!$B$26:$B$28</c:f>
              <c:numCache>
                <c:formatCode>General</c:formatCode>
                <c:ptCount val="3"/>
                <c:pt idx="0">
                  <c:v>11</c:v>
                </c:pt>
                <c:pt idx="1">
                  <c:v>23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5BA-4C9E-9CC5-956ED62EE743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8100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F2593-270B-43A8-8CB9-152FD8578EEA}" type="datetimeFigureOut">
              <a:rPr lang="cs-CZ" smtClean="0"/>
              <a:t>10.09.2025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501E8-F26F-4AEA-B670-97673C9E7D6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422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E61A0-F64C-4664-98AD-A223C08D3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02D642E-06E9-40B3-8099-6B0802FEF1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1EA699-FAEF-41AB-904F-A2021BB8F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FCAD-9016-49DF-8F31-86A7E3D2A0E3}" type="datetimeFigureOut">
              <a:rPr lang="cs-CZ" smtClean="0"/>
              <a:t>10.09.2025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8A15E6-94CB-497D-B604-465DD9D86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792A29-B0DB-4503-8719-7D2C4F127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6F21-355E-4419-B493-5C2FDFEB68D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90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7F8037-1510-46A3-8947-8535F5723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B534DE9-D3C3-44CF-82DE-31ADE5DB9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F8C3D7-9EEF-4317-82DD-A774F7B1F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FCAD-9016-49DF-8F31-86A7E3D2A0E3}" type="datetimeFigureOut">
              <a:rPr lang="cs-CZ" smtClean="0"/>
              <a:t>10.09.2025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DB1A40-C991-482E-8B79-EAF7FC4F2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6EAE26-B562-44BC-90BA-8649BA85D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6F21-355E-4419-B493-5C2FDFEB68D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43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9C7DF9D-EADF-4B39-B010-B2C22339AD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BAC887-ACB5-46D8-9C26-C506ED54F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5A3326-1317-4121-87A1-6C2247BA7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FCAD-9016-49DF-8F31-86A7E3D2A0E3}" type="datetimeFigureOut">
              <a:rPr lang="cs-CZ" smtClean="0"/>
              <a:t>10.09.2025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F33614-0429-404A-A20A-383342981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5E50A5-6184-4EB7-A85A-1F6030FF0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6F21-355E-4419-B493-5C2FDFEB68D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8065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23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443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96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488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034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843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311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37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EA0D50-847F-4BEE-B660-680262884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09DF77-2ED3-409E-B120-48DD18773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80BF69-12A2-4506-B976-22362B8D5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FCAD-9016-49DF-8F31-86A7E3D2A0E3}" type="datetimeFigureOut">
              <a:rPr lang="cs-CZ" smtClean="0"/>
              <a:t>10.09.2025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9D298B-3793-4B26-83A8-A739B7DD1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4D4AD4-37F7-48F3-A572-5E13F5114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6F21-355E-4419-B493-5C2FDFEB68D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4481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957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8862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4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F3B1F8-25F5-47D0-AFC3-1FDEB28E5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A247BE3-247E-4847-B4D8-25120C52C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46356A-EC4D-429B-B5BF-6009FAD25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FCAD-9016-49DF-8F31-86A7E3D2A0E3}" type="datetimeFigureOut">
              <a:rPr lang="cs-CZ" smtClean="0"/>
              <a:t>10.09.2025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6562F3-DDDD-4AD7-93FE-00E9BE5D8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A3CB62-751D-4DD4-B053-6F8E6B977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6F21-355E-4419-B493-5C2FDFEB68D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04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1AB026-D309-45DF-AE68-B374D74E8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40FC72-C5A5-4259-8027-E1CFACEC82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A8C476B-D5BA-42BA-B717-58D1E9F305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F4A3EC-41B7-4472-97F6-7DB6DAB79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FCAD-9016-49DF-8F31-86A7E3D2A0E3}" type="datetimeFigureOut">
              <a:rPr lang="cs-CZ" smtClean="0"/>
              <a:t>10.09.2025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E32F42-75C1-4CF1-8626-34AE9C5D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EE518EF-4012-49EB-B13F-3DC79F548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6F21-355E-4419-B493-5C2FDFEB68D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393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892C24-F4D4-45CB-A5F2-5DC7095F3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00732E0-2AC9-49DB-A74A-290CD39AA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B93085E-9AD6-4AB7-87FD-4AC23AB65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4C21DE3-36F7-4AC0-A302-3B549AC281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C4501FF-2DDF-4E1D-B27F-BB15D68CAD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068E34B-F2A2-4F24-9BDF-B38AB8CB6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FCAD-9016-49DF-8F31-86A7E3D2A0E3}" type="datetimeFigureOut">
              <a:rPr lang="cs-CZ" smtClean="0"/>
              <a:t>10.09.2025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37EA9C4-6C0D-4660-B7E5-6AAAA565F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43025C0-E24A-4104-B56C-197BF2E6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6F21-355E-4419-B493-5C2FDFEB68D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068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1AAE8-089B-4F79-B648-FE7DFD3AA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3E0E3BB-FA80-497A-ABF9-4094B8672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FCAD-9016-49DF-8F31-86A7E3D2A0E3}" type="datetimeFigureOut">
              <a:rPr lang="cs-CZ" smtClean="0"/>
              <a:t>10.09.2025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1DD2023-CD77-4154-89EE-456D4CB77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9A5B73-80A9-42F7-9BB6-26BC881A3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6F21-355E-4419-B493-5C2FDFEB68D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872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352C483-DA51-406B-9606-AF562D61D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FCAD-9016-49DF-8F31-86A7E3D2A0E3}" type="datetimeFigureOut">
              <a:rPr lang="cs-CZ" smtClean="0"/>
              <a:t>10.09.2025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63D88DA-A81F-4D0E-B3EF-E7398E8C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4390F74-BC89-472B-A568-51FE4B5C6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6F21-355E-4419-B493-5C2FDFEB68D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35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862F34-D4DA-4BD7-83AD-88F4FE785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2D77DB-2573-4319-8A32-08BC3D70F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6238A87-9A1B-4B56-AA29-FB916FA2C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C373E9D-7BD2-4F14-8CB9-F461DBCC5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FCAD-9016-49DF-8F31-86A7E3D2A0E3}" type="datetimeFigureOut">
              <a:rPr lang="cs-CZ" smtClean="0"/>
              <a:t>10.09.2025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8EC472-9E66-4EC2-BB9C-179ED825B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510A5E-2674-4D4B-B4AB-200062071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6F21-355E-4419-B493-5C2FDFEB68D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172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3C514B-B894-4253-9972-B00C0F267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9C33E9E-C8B0-4515-A46A-F10671E501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83E40CB-D716-4762-B696-6FC8A644C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514F997-6C9C-4633-91C4-1EC880898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FCAD-9016-49DF-8F31-86A7E3D2A0E3}" type="datetimeFigureOut">
              <a:rPr lang="cs-CZ" smtClean="0"/>
              <a:t>10.09.2025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F28658-7932-49FC-913E-AB366D0FD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712652-1D78-4F4F-A03F-431BC0B6E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6F21-355E-4419-B493-5C2FDFEB68D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10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4774174-C5F9-4400-94AD-D0896ECC5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E0D9C0B-ABB8-4E3D-A1D6-EFE8BBF20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C59349-E6D6-4607-A636-2BF052AE8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CFCAD-9016-49DF-8F31-86A7E3D2A0E3}" type="datetimeFigureOut">
              <a:rPr lang="cs-CZ" smtClean="0"/>
              <a:t>10.09.2025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CC3413-569D-4E7A-9B9A-CE7D93B74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C291EC-7CD8-4237-8015-53387DF67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76F21-355E-4419-B493-5C2FDFEB68D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9562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7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egistr.umelcu@mk.gov.c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308328" y="486315"/>
            <a:ext cx="1485299" cy="1485299"/>
            <a:chOff x="0" y="0"/>
            <a:chExt cx="6350000" cy="6350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9CA00"/>
            </a:solidFill>
          </p:spPr>
        </p:sp>
      </p:grpSp>
      <p:sp>
        <p:nvSpPr>
          <p:cNvPr id="4" name="Freeform 4"/>
          <p:cNvSpPr/>
          <p:nvPr/>
        </p:nvSpPr>
        <p:spPr>
          <a:xfrm>
            <a:off x="3420949" y="2187663"/>
            <a:ext cx="4540137" cy="1396092"/>
          </a:xfrm>
          <a:custGeom>
            <a:avLst/>
            <a:gdLst/>
            <a:ahLst/>
            <a:cxnLst/>
            <a:rect l="l" t="t" r="r" b="b"/>
            <a:pathLst>
              <a:path w="6810205" h="2094138">
                <a:moveTo>
                  <a:pt x="0" y="0"/>
                </a:moveTo>
                <a:lnTo>
                  <a:pt x="6810205" y="0"/>
                </a:lnTo>
                <a:lnTo>
                  <a:pt x="6810205" y="2094138"/>
                </a:lnTo>
                <a:lnTo>
                  <a:pt x="0" y="209413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398371" y="3769324"/>
            <a:ext cx="10585291" cy="5191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65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Registr umělců a nová koncepce stipendijního programu</a:t>
            </a:r>
            <a:endParaRPr kumimoji="0" lang="en-US" sz="2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6" name="Group 6"/>
          <p:cNvGrpSpPr/>
          <p:nvPr/>
        </p:nvGrpSpPr>
        <p:grpSpPr>
          <a:xfrm>
            <a:off x="10308328" y="2245588"/>
            <a:ext cx="1485299" cy="1485299"/>
            <a:chOff x="0" y="0"/>
            <a:chExt cx="6350000" cy="63500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31F26"/>
            </a:solidFill>
          </p:spPr>
        </p:sp>
      </p:grpSp>
      <p:grpSp>
        <p:nvGrpSpPr>
          <p:cNvPr id="8" name="Group 8"/>
          <p:cNvGrpSpPr/>
          <p:nvPr/>
        </p:nvGrpSpPr>
        <p:grpSpPr>
          <a:xfrm>
            <a:off x="10308328" y="3990361"/>
            <a:ext cx="1485299" cy="1485299"/>
            <a:chOff x="0" y="0"/>
            <a:chExt cx="6350000" cy="63500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7AFE7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8555869" y="486315"/>
            <a:ext cx="1485299" cy="1485299"/>
            <a:chOff x="0" y="0"/>
            <a:chExt cx="6350000" cy="635000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251C67"/>
            </a:solidFill>
          </p:spPr>
        </p:sp>
      </p:grpSp>
      <p:grpSp>
        <p:nvGrpSpPr>
          <p:cNvPr id="12" name="Group 12"/>
          <p:cNvGrpSpPr/>
          <p:nvPr/>
        </p:nvGrpSpPr>
        <p:grpSpPr>
          <a:xfrm>
            <a:off x="6781166" y="486315"/>
            <a:ext cx="1485299" cy="1485299"/>
            <a:chOff x="0" y="0"/>
            <a:chExt cx="6350000" cy="635000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</p:grpSp>
      <p:sp>
        <p:nvSpPr>
          <p:cNvPr id="14" name="TextBox 14"/>
          <p:cNvSpPr txBox="1"/>
          <p:nvPr/>
        </p:nvSpPr>
        <p:spPr>
          <a:xfrm>
            <a:off x="125932" y="5812165"/>
            <a:ext cx="11940135" cy="3565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306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9. 2025, prezentace z informační schůzky pro odbornou veřejnost a média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493060" y="843677"/>
            <a:ext cx="113086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Celkový počet žádostí o zápis do registru od 1. 7. 2025                           	</a:t>
            </a:r>
            <a:r>
              <a:rPr lang="cs-CZ" b="1" dirty="0"/>
              <a:t>150 evidovaných žádostí </a:t>
            </a:r>
          </a:p>
          <a:p>
            <a:r>
              <a:rPr lang="cs-CZ" dirty="0"/>
              <a:t>Počet umělců zapsaných do registru k 28. 8. 2025                           		</a:t>
            </a:r>
            <a:r>
              <a:rPr lang="cs-CZ" b="1" dirty="0"/>
              <a:t>60</a:t>
            </a:r>
            <a:r>
              <a:rPr lang="cs-CZ" dirty="0"/>
              <a:t> </a:t>
            </a:r>
            <a:r>
              <a:rPr lang="cs-CZ" b="1" dirty="0"/>
              <a:t>vydaných osvědčení </a:t>
            </a:r>
          </a:p>
          <a:p>
            <a:r>
              <a:rPr lang="cs-CZ" dirty="0"/>
              <a:t>Počet zamítnutých žádostí o zápis                                                                	</a:t>
            </a:r>
            <a:r>
              <a:rPr lang="cs-CZ" b="1" dirty="0"/>
              <a:t>4</a:t>
            </a:r>
            <a:r>
              <a:rPr lang="cs-CZ" dirty="0"/>
              <a:t> zamítavá rozhodnutí, zastavení řízení</a:t>
            </a:r>
          </a:p>
          <a:p>
            <a:r>
              <a:rPr lang="cs-CZ" dirty="0"/>
              <a:t>Aktuálně se zpracovává (výzvy k doplnění podkladů)			</a:t>
            </a:r>
            <a:r>
              <a:rPr lang="cs-CZ" b="1" dirty="0"/>
              <a:t>86</a:t>
            </a:r>
            <a:r>
              <a:rPr lang="cs-CZ" dirty="0"/>
              <a:t> žádostí v jednání</a:t>
            </a:r>
          </a:p>
          <a:p>
            <a:endParaRPr lang="cs-CZ" dirty="0"/>
          </a:p>
          <a:p>
            <a:r>
              <a:rPr lang="cs-CZ" dirty="0"/>
              <a:t>Většina žádostí je akceptována, i když často až na základě dodatečně předložených podkladů.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CB24B-ADC7-453F-B8A2-16B61EA8454C}"/>
              </a:ext>
            </a:extLst>
          </p:cNvPr>
          <p:cNvSpPr txBox="1"/>
          <p:nvPr/>
        </p:nvSpPr>
        <p:spPr>
          <a:xfrm>
            <a:off x="493059" y="242047"/>
            <a:ext cx="10246659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Aktuální statistiky: počty žádostí a zápisů v Registru umělců</a:t>
            </a:r>
          </a:p>
        </p:txBody>
      </p:sp>
      <p:graphicFrame>
        <p:nvGraphicFramePr>
          <p:cNvPr id="20" name="Graf 19">
            <a:extLst>
              <a:ext uri="{FF2B5EF4-FFF2-40B4-BE49-F238E27FC236}">
                <a16:creationId xmlns:a16="http://schemas.microsoft.com/office/drawing/2014/main" id="{E3A27488-E682-4EA4-9641-527E79E0A6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7652444"/>
              </p:ext>
            </p:extLst>
          </p:nvPr>
        </p:nvGraphicFramePr>
        <p:xfrm>
          <a:off x="569568" y="2768746"/>
          <a:ext cx="4581525" cy="3652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2" name="Obrázek 21">
            <a:extLst>
              <a:ext uri="{FF2B5EF4-FFF2-40B4-BE49-F238E27FC236}">
                <a16:creationId xmlns:a16="http://schemas.microsoft.com/office/drawing/2014/main" id="{1E3DDF18-2B7E-4447-A79C-0E84305D4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8085" y="2768745"/>
            <a:ext cx="4761633" cy="365283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1896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1380385" y="321925"/>
            <a:ext cx="581199" cy="581199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CA0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marL="0" marR="0" lvl="0" indent="0" algn="ctr" defTabSz="609630" rtl="0" eaLnBrk="1" fontAlgn="auto" latinLnBrk="0" hangingPunct="1">
                <a:lnSpc>
                  <a:spcPts val="308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1380384" y="979324"/>
            <a:ext cx="574849" cy="574849"/>
            <a:chOff x="0" y="0"/>
            <a:chExt cx="6350000" cy="63500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31F26"/>
            </a:solidFill>
          </p:spPr>
        </p:sp>
      </p:grpSp>
      <p:grpSp>
        <p:nvGrpSpPr>
          <p:cNvPr id="9" name="Group 9"/>
          <p:cNvGrpSpPr/>
          <p:nvPr/>
        </p:nvGrpSpPr>
        <p:grpSpPr>
          <a:xfrm>
            <a:off x="11380384" y="1654596"/>
            <a:ext cx="574849" cy="574849"/>
            <a:chOff x="0" y="0"/>
            <a:chExt cx="6350000" cy="63500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7AFE7"/>
            </a:solidFill>
          </p:spPr>
        </p:sp>
      </p:grpSp>
      <p:grpSp>
        <p:nvGrpSpPr>
          <p:cNvPr id="11" name="Group 11"/>
          <p:cNvGrpSpPr/>
          <p:nvPr/>
        </p:nvGrpSpPr>
        <p:grpSpPr>
          <a:xfrm>
            <a:off x="11403243" y="2331046"/>
            <a:ext cx="558340" cy="558340"/>
            <a:chOff x="0" y="0"/>
            <a:chExt cx="6350000" cy="63500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251C67"/>
            </a:solidFill>
          </p:spPr>
        </p:sp>
      </p:grpSp>
      <p:grpSp>
        <p:nvGrpSpPr>
          <p:cNvPr id="13" name="Group 13"/>
          <p:cNvGrpSpPr/>
          <p:nvPr/>
        </p:nvGrpSpPr>
        <p:grpSpPr>
          <a:xfrm>
            <a:off x="11403243" y="2984636"/>
            <a:ext cx="558340" cy="558340"/>
            <a:chOff x="0" y="0"/>
            <a:chExt cx="6350000" cy="63500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</p:grpSp>
      <p:pic>
        <p:nvPicPr>
          <p:cNvPr id="16" name="Obrázek 15">
            <a:extLst>
              <a:ext uri="{FF2B5EF4-FFF2-40B4-BE49-F238E27FC236}">
                <a16:creationId xmlns:a16="http://schemas.microsoft.com/office/drawing/2014/main" id="{DC6169F2-A451-4C16-9494-E8849B342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106" y="510884"/>
            <a:ext cx="8738782" cy="6347116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8D20EDE-8CF6-42AE-BB55-FD5DF87C357F}"/>
              </a:ext>
            </a:extLst>
          </p:cNvPr>
          <p:cNvSpPr txBox="1"/>
          <p:nvPr/>
        </p:nvSpPr>
        <p:spPr>
          <a:xfrm>
            <a:off x="1642048" y="121870"/>
            <a:ext cx="9305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Druhy a zaměření činnosti relevantní pro zápis do Registru umělců</a:t>
            </a:r>
          </a:p>
        </p:txBody>
      </p:sp>
    </p:spTree>
    <p:extLst>
      <p:ext uri="{BB962C8B-B14F-4D97-AF65-F5344CB8AC3E}">
        <p14:creationId xmlns:p14="http://schemas.microsoft.com/office/powerpoint/2010/main" val="1230963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1380385" y="321925"/>
            <a:ext cx="581199" cy="581199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CA0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marL="0" marR="0" lvl="0" indent="0" algn="ctr" defTabSz="609630" rtl="0" eaLnBrk="1" fontAlgn="auto" latinLnBrk="0" hangingPunct="1">
                <a:lnSpc>
                  <a:spcPts val="308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1380384" y="979324"/>
            <a:ext cx="574849" cy="574849"/>
            <a:chOff x="0" y="0"/>
            <a:chExt cx="6350000" cy="63500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31F26"/>
            </a:solidFill>
          </p:spPr>
        </p:sp>
      </p:grpSp>
      <p:grpSp>
        <p:nvGrpSpPr>
          <p:cNvPr id="9" name="Group 9"/>
          <p:cNvGrpSpPr/>
          <p:nvPr/>
        </p:nvGrpSpPr>
        <p:grpSpPr>
          <a:xfrm>
            <a:off x="11380384" y="1654596"/>
            <a:ext cx="574849" cy="574849"/>
            <a:chOff x="0" y="0"/>
            <a:chExt cx="6350000" cy="63500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7AFE7"/>
            </a:solidFill>
          </p:spPr>
        </p:sp>
      </p:grpSp>
      <p:grpSp>
        <p:nvGrpSpPr>
          <p:cNvPr id="11" name="Group 11"/>
          <p:cNvGrpSpPr/>
          <p:nvPr/>
        </p:nvGrpSpPr>
        <p:grpSpPr>
          <a:xfrm>
            <a:off x="11403243" y="2331046"/>
            <a:ext cx="558340" cy="558340"/>
            <a:chOff x="0" y="0"/>
            <a:chExt cx="6350000" cy="63500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251C67"/>
            </a:solidFill>
          </p:spPr>
        </p:sp>
      </p:grpSp>
      <p:grpSp>
        <p:nvGrpSpPr>
          <p:cNvPr id="13" name="Group 13"/>
          <p:cNvGrpSpPr/>
          <p:nvPr/>
        </p:nvGrpSpPr>
        <p:grpSpPr>
          <a:xfrm>
            <a:off x="11403243" y="2984636"/>
            <a:ext cx="558340" cy="558340"/>
            <a:chOff x="0" y="0"/>
            <a:chExt cx="6350000" cy="63500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</p:grp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CB24B-ADC7-453F-B8A2-16B61EA8454C}"/>
              </a:ext>
            </a:extLst>
          </p:cNvPr>
          <p:cNvSpPr txBox="1"/>
          <p:nvPr/>
        </p:nvSpPr>
        <p:spPr>
          <a:xfrm>
            <a:off x="493059" y="242047"/>
            <a:ext cx="10246659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Návazná dotační výzva na poskytnutí tvůrčích či studijních stipendií MK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9552D61-E216-4A0C-BC4B-1BCE9AD9F523}"/>
              </a:ext>
            </a:extLst>
          </p:cNvPr>
          <p:cNvSpPr txBox="1"/>
          <p:nvPr/>
        </p:nvSpPr>
        <p:spPr>
          <a:xfrm>
            <a:off x="284904" y="726820"/>
            <a:ext cx="1122381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Připravujeme vyhlašovací podmínky </a:t>
            </a:r>
            <a:r>
              <a:rPr lang="cs-CZ" b="1" dirty="0"/>
              <a:t>pilotní výzvy </a:t>
            </a:r>
            <a:r>
              <a:rPr lang="cs-CZ" dirty="0"/>
              <a:t>„nového“ Programu poskytování příspěvků na tvůrčí a studijní účely.</a:t>
            </a:r>
          </a:p>
          <a:p>
            <a:endParaRPr lang="cs-CZ" dirty="0"/>
          </a:p>
          <a:p>
            <a:r>
              <a:rPr lang="cs-CZ" dirty="0"/>
              <a:t>Zveřejnění podmínek dotační výzvy 			září 2025</a:t>
            </a:r>
          </a:p>
          <a:p>
            <a:r>
              <a:rPr lang="cs-CZ" dirty="0"/>
              <a:t>Administrace nových žádostí o zápis do registru		říjen 2025</a:t>
            </a:r>
          </a:p>
          <a:p>
            <a:r>
              <a:rPr lang="cs-CZ" dirty="0"/>
              <a:t>Příjem žádostí o tvůrčí či studijní stipendium		listopad 2025</a:t>
            </a:r>
          </a:p>
          <a:p>
            <a:r>
              <a:rPr lang="cs-CZ" dirty="0"/>
              <a:t>Předpokládaný rozpočet výzvy			5 000 000 Kč (pro období leden-prosinec 2026) </a:t>
            </a:r>
          </a:p>
          <a:p>
            <a:endParaRPr lang="cs-CZ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dirty="0"/>
              <a:t>Výběrové řízení bude určeno pro </a:t>
            </a:r>
            <a:r>
              <a:rPr lang="cs-CZ" b="1" dirty="0"/>
              <a:t>fyzické osoby, zapsané v Registru umělců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(</a:t>
            </a:r>
            <a:r>
              <a:rPr lang="cs-CZ" dirty="0">
                <a:solidFill>
                  <a:srgbClr val="FF0000"/>
                </a:solidFill>
              </a:rPr>
              <a:t>Žádost o zápis do Registru musí být podaná nejpozději 30. 9. 2025</a:t>
            </a:r>
            <a:r>
              <a:rPr lang="cs-CZ" dirty="0"/>
              <a:t>).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dirty="0"/>
              <a:t>Žadatel musí být </a:t>
            </a:r>
            <a:r>
              <a:rPr lang="cs-CZ" b="1" dirty="0"/>
              <a:t>občan České republiky</a:t>
            </a:r>
            <a:r>
              <a:rPr lang="cs-CZ" dirty="0"/>
              <a:t> nebo </a:t>
            </a:r>
            <a:r>
              <a:rPr lang="cs-CZ" b="1" dirty="0"/>
              <a:t>cizinec s trvalým pobytem v ČR</a:t>
            </a:r>
            <a:r>
              <a:rPr lang="cs-CZ" dirty="0"/>
              <a:t> </a:t>
            </a:r>
            <a:r>
              <a:rPr lang="cs-CZ" b="1" dirty="0"/>
              <a:t>.</a:t>
            </a:r>
            <a:endParaRPr lang="cs-CZ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b="1" dirty="0"/>
              <a:t>Žadatel nesmí být v době realizace projektu žákem nebo studentem</a:t>
            </a:r>
            <a:r>
              <a:rPr lang="cs-CZ" dirty="0"/>
              <a:t> </a:t>
            </a:r>
            <a:r>
              <a:rPr lang="cs-CZ" b="1" dirty="0"/>
              <a:t>v prezenční formě studia</a:t>
            </a:r>
            <a:r>
              <a:rPr lang="cs-CZ" dirty="0"/>
              <a:t> na jakékoli škole v České republice, včetně prezenční formy studia doktorského programu.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b="1" dirty="0"/>
              <a:t>Žadatel nesmí být ke dni podání žádosti o stipendium v pracovněprávním vztahu přesahujícím polovinu stanovené týdenní pracovní doby. </a:t>
            </a:r>
          </a:p>
          <a:p>
            <a:pPr lvl="0"/>
            <a:r>
              <a:rPr lang="cs-CZ" dirty="0"/>
              <a:t>(Dokládá se: </a:t>
            </a:r>
            <a:r>
              <a:rPr lang="cs-CZ" u="sng" dirty="0"/>
              <a:t>poskytnutím údajů o aktuálních pracovně-právních vztazích</a:t>
            </a:r>
            <a:r>
              <a:rPr lang="cs-CZ" dirty="0"/>
              <a:t> a čestným prohlášením žadatele).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b="1" dirty="0"/>
              <a:t>Výše příjmů z výkonu umělecké činnosti žadatele musí tvořit alespoň polovinu výše jeho celkových příjmů za posledních 24 měsíců a současně nesmí přesahovat výši průměrné mzdy. </a:t>
            </a:r>
          </a:p>
          <a:p>
            <a:pPr lvl="0"/>
            <a:r>
              <a:rPr lang="cs-CZ" dirty="0"/>
              <a:t>(Dokládá se: </a:t>
            </a:r>
            <a:r>
              <a:rPr lang="cs-CZ" u="sng" dirty="0"/>
              <a:t>poskytnutím údajů o příjmech z umělecké činnosti žadatele za poslední 2 roky a o příjmech s uměleckou činností žadatele úzce souvisejících</a:t>
            </a:r>
            <a:r>
              <a:rPr lang="cs-CZ" dirty="0"/>
              <a:t>, a čestným prohlášením žadatele).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411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1380385" y="321925"/>
            <a:ext cx="581199" cy="581199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CA0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marL="0" marR="0" lvl="0" indent="0" algn="ctr" defTabSz="609630" rtl="0" eaLnBrk="1" fontAlgn="auto" latinLnBrk="0" hangingPunct="1">
                <a:lnSpc>
                  <a:spcPts val="308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1380384" y="979324"/>
            <a:ext cx="574849" cy="574849"/>
            <a:chOff x="0" y="0"/>
            <a:chExt cx="6350000" cy="63500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31F26"/>
            </a:solidFill>
          </p:spPr>
        </p:sp>
      </p:grpSp>
      <p:grpSp>
        <p:nvGrpSpPr>
          <p:cNvPr id="9" name="Group 9"/>
          <p:cNvGrpSpPr/>
          <p:nvPr/>
        </p:nvGrpSpPr>
        <p:grpSpPr>
          <a:xfrm>
            <a:off x="11380384" y="1654596"/>
            <a:ext cx="574849" cy="574849"/>
            <a:chOff x="0" y="0"/>
            <a:chExt cx="6350000" cy="63500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7AFE7"/>
            </a:solidFill>
          </p:spPr>
        </p:sp>
      </p:grpSp>
      <p:grpSp>
        <p:nvGrpSpPr>
          <p:cNvPr id="11" name="Group 11"/>
          <p:cNvGrpSpPr/>
          <p:nvPr/>
        </p:nvGrpSpPr>
        <p:grpSpPr>
          <a:xfrm>
            <a:off x="11403243" y="2331046"/>
            <a:ext cx="558340" cy="558340"/>
            <a:chOff x="0" y="0"/>
            <a:chExt cx="6350000" cy="63500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251C67"/>
            </a:solidFill>
          </p:spPr>
        </p:sp>
      </p:grpSp>
      <p:grpSp>
        <p:nvGrpSpPr>
          <p:cNvPr id="13" name="Group 13"/>
          <p:cNvGrpSpPr/>
          <p:nvPr/>
        </p:nvGrpSpPr>
        <p:grpSpPr>
          <a:xfrm>
            <a:off x="11403243" y="2984636"/>
            <a:ext cx="558340" cy="558340"/>
            <a:chOff x="0" y="0"/>
            <a:chExt cx="6350000" cy="63500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</p:grp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CB24B-ADC7-453F-B8A2-16B61EA8454C}"/>
              </a:ext>
            </a:extLst>
          </p:cNvPr>
          <p:cNvSpPr txBox="1"/>
          <p:nvPr/>
        </p:nvSpPr>
        <p:spPr>
          <a:xfrm>
            <a:off x="591670" y="128681"/>
            <a:ext cx="10246659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Podmínky stipendijního programu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9552D61-E216-4A0C-BC4B-1BCE9AD9F523}"/>
              </a:ext>
            </a:extLst>
          </p:cNvPr>
          <p:cNvSpPr txBox="1"/>
          <p:nvPr/>
        </p:nvSpPr>
        <p:spPr>
          <a:xfrm>
            <a:off x="591670" y="671691"/>
            <a:ext cx="1044388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630"/>
            <a:r>
              <a:rPr lang="cs-CZ" b="1" dirty="0">
                <a:solidFill>
                  <a:srgbClr val="0070C0"/>
                </a:solidFill>
                <a:cs typeface="Arial" panose="020B0604020202020204" pitchFamily="34" charset="0"/>
              </a:rPr>
              <a:t>Tvůrčí stipendium</a:t>
            </a:r>
            <a:r>
              <a:rPr lang="cs-CZ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prstClr val="black"/>
                </a:solidFill>
                <a:cs typeface="Arial" panose="020B0604020202020204" pitchFamily="34" charset="0"/>
              </a:rPr>
              <a:t>= tvůrčí umělecká činnost nebo tvůrčí umělecký pobyt v tuzemsku či v zahraničí </a:t>
            </a:r>
          </a:p>
          <a:p>
            <a:pPr defTabSz="609630"/>
            <a:r>
              <a:rPr lang="cs-CZ" dirty="0">
                <a:solidFill>
                  <a:prstClr val="black"/>
                </a:solidFill>
                <a:cs typeface="Arial" panose="020B0604020202020204" pitchFamily="34" charset="0"/>
              </a:rPr>
              <a:t>			v délce </a:t>
            </a:r>
            <a:r>
              <a:rPr lang="cs-CZ" b="1" dirty="0">
                <a:solidFill>
                  <a:prstClr val="black"/>
                </a:solidFill>
                <a:cs typeface="Arial" panose="020B0604020202020204" pitchFamily="34" charset="0"/>
              </a:rPr>
              <a:t>od 6 měsíců do 2 let</a:t>
            </a:r>
            <a:r>
              <a:rPr lang="cs-CZ" dirty="0">
                <a:solidFill>
                  <a:prstClr val="black"/>
                </a:solidFill>
                <a:cs typeface="Arial" panose="020B0604020202020204" pitchFamily="34" charset="0"/>
              </a:rPr>
              <a:t>, jejichž výsledkem je </a:t>
            </a:r>
            <a:r>
              <a:rPr lang="cs-CZ" b="1" dirty="0">
                <a:solidFill>
                  <a:srgbClr val="0070C0"/>
                </a:solidFill>
                <a:cs typeface="Arial" panose="020B0604020202020204" pitchFamily="34" charset="0"/>
              </a:rPr>
              <a:t>vytvoření uměleckého díla</a:t>
            </a:r>
            <a:r>
              <a:rPr lang="cs-CZ" dirty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  <a:endParaRPr lang="cs-CZ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defTabSz="609630"/>
            <a:r>
              <a:rPr lang="cs-CZ" b="1" dirty="0">
                <a:solidFill>
                  <a:srgbClr val="FF0000"/>
                </a:solidFill>
                <a:cs typeface="Arial" panose="020B0604020202020204" pitchFamily="34" charset="0"/>
              </a:rPr>
              <a:t>Studijní stipendium</a:t>
            </a:r>
            <a:r>
              <a:rPr lang="cs-CZ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prstClr val="black"/>
                </a:solidFill>
                <a:cs typeface="Arial" panose="020B0604020202020204" pitchFamily="34" charset="0"/>
              </a:rPr>
              <a:t>= studijní </a:t>
            </a:r>
            <a:r>
              <a:rPr lang="cs-CZ" b="1" dirty="0">
                <a:solidFill>
                  <a:prstClr val="black"/>
                </a:solidFill>
                <a:cs typeface="Arial" panose="020B0604020202020204" pitchFamily="34" charset="0"/>
              </a:rPr>
              <a:t>pobyt v délce nejméně 1 měsíce</a:t>
            </a:r>
            <a:r>
              <a:rPr lang="cs-CZ" dirty="0">
                <a:solidFill>
                  <a:prstClr val="black"/>
                </a:solidFill>
                <a:cs typeface="Arial" panose="020B0604020202020204" pitchFamily="34" charset="0"/>
              </a:rPr>
              <a:t> na významném tuzemském či zahraničním 			uměleckém či odborném pracovišti; </a:t>
            </a:r>
            <a:r>
              <a:rPr lang="cs-CZ" b="1" dirty="0">
                <a:solidFill>
                  <a:srgbClr val="FF0000"/>
                </a:solidFill>
                <a:cs typeface="Arial" panose="020B0604020202020204" pitchFamily="34" charset="0"/>
              </a:rPr>
              <a:t>získání zkušeností a podkladů pro další činnost</a:t>
            </a:r>
            <a:r>
              <a:rPr lang="cs-CZ" dirty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  <a:endParaRPr lang="cs-CZ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="1" dirty="0"/>
          </a:p>
          <a:p>
            <a:r>
              <a:rPr lang="cs-CZ" b="1" dirty="0"/>
              <a:t>Výzva bude koncipována jako mezioborová.  </a:t>
            </a:r>
          </a:p>
          <a:p>
            <a:r>
              <a:rPr lang="cs-CZ" b="1" dirty="0"/>
              <a:t>Novinkou je zrušení věkového omezení a možnost žádat opakovaně.</a:t>
            </a:r>
            <a:endParaRPr lang="cs-CZ" dirty="0"/>
          </a:p>
          <a:p>
            <a:endParaRPr lang="cs-CZ" dirty="0"/>
          </a:p>
          <a:p>
            <a:r>
              <a:rPr lang="cs-CZ" dirty="0"/>
              <a:t>V pilotní výzvě bude preferována podpora projektů s délkou maximálně 12 měsíců (tj. nikoli víceleté projekty). </a:t>
            </a:r>
          </a:p>
          <a:p>
            <a:r>
              <a:rPr lang="cs-CZ" dirty="0"/>
              <a:t>Projekty bude hodnotit odborná komise. Výše finanční podpory se bude odvíjet od této kategorizace:</a:t>
            </a:r>
          </a:p>
          <a:p>
            <a:endParaRPr lang="cs-CZ" b="1" dirty="0"/>
          </a:p>
          <a:p>
            <a:pPr lvl="1"/>
            <a:r>
              <a:rPr lang="cs-CZ" b="1" dirty="0"/>
              <a:t>Individuální tvůrčí projekty:</a:t>
            </a:r>
            <a:endParaRPr lang="cs-CZ" dirty="0"/>
          </a:p>
          <a:p>
            <a:pPr lvl="1"/>
            <a:r>
              <a:rPr lang="cs-CZ" dirty="0"/>
              <a:t>I	dílo většího rozsahu (souhrnná podpora: 60–90 tisíc Kč)</a:t>
            </a:r>
          </a:p>
          <a:p>
            <a:pPr lvl="1"/>
            <a:r>
              <a:rPr lang="cs-CZ" dirty="0"/>
              <a:t>II	dílo středního rozsahu, standardní výstup (souhrnná podpora: 30–60 tisíc Kč)</a:t>
            </a:r>
          </a:p>
          <a:p>
            <a:pPr lvl="1"/>
            <a:r>
              <a:rPr lang="cs-CZ" dirty="0"/>
              <a:t>III	dílo menšího rozsahu, dílčí podpora rozsáhlejšího projektu (souhrnná podpora: do 30 tisíc Kč)</a:t>
            </a:r>
          </a:p>
          <a:p>
            <a:pPr lvl="1"/>
            <a:r>
              <a:rPr lang="cs-CZ" b="1" dirty="0"/>
              <a:t>Individuální studijní projekty:</a:t>
            </a:r>
            <a:endParaRPr lang="cs-CZ" dirty="0"/>
          </a:p>
          <a:p>
            <a:pPr lvl="1"/>
            <a:r>
              <a:rPr lang="cs-CZ" dirty="0"/>
              <a:t>I	absolvování vzdělávacího projektu či stáže v zahraničí (podpora: 10-15 tisíc Kč za měsíc)</a:t>
            </a:r>
          </a:p>
          <a:p>
            <a:pPr lvl="1"/>
            <a:r>
              <a:rPr lang="cs-CZ" dirty="0"/>
              <a:t>II	absolvování vzdělávacího projektu či stáže v ČR (podpora: 5-8 tisíc Kč za měsíc)</a:t>
            </a:r>
          </a:p>
          <a:p>
            <a:endParaRPr lang="cs-CZ" dirty="0"/>
          </a:p>
          <a:p>
            <a:r>
              <a:rPr lang="cs-CZ" dirty="0"/>
              <a:t>Studijní projekty musí obsahovat celkový rozpočet, včetně uvedení nákladů hrazených hostící institucí.</a:t>
            </a:r>
          </a:p>
          <a:p>
            <a:r>
              <a:rPr lang="cs-CZ" dirty="0"/>
              <a:t>Tvůrčího projekty mohou obsahovat také žádost o částečné krytí materiálových nákladů. </a:t>
            </a:r>
          </a:p>
          <a:p>
            <a:r>
              <a:rPr lang="cs-CZ" b="1" dirty="0">
                <a:solidFill>
                  <a:srgbClr val="FFC000"/>
                </a:solidFill>
              </a:rPr>
              <a:t>Navržená kategorizace vychází z dosavadní praxe stipendijního programu.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C935AD5B-9283-44BB-B8F7-E339AF2B8888}"/>
              </a:ext>
            </a:extLst>
          </p:cNvPr>
          <p:cNvSpPr/>
          <p:nvPr/>
        </p:nvSpPr>
        <p:spPr>
          <a:xfrm>
            <a:off x="883022" y="3641490"/>
            <a:ext cx="9663954" cy="2061882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7782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1380385" y="321925"/>
            <a:ext cx="581199" cy="581199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CA0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marL="0" marR="0" lvl="0" indent="0" algn="ctr" defTabSz="609630" rtl="0" eaLnBrk="1" fontAlgn="auto" latinLnBrk="0" hangingPunct="1">
                <a:lnSpc>
                  <a:spcPts val="308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1380384" y="979324"/>
            <a:ext cx="574849" cy="574849"/>
            <a:chOff x="0" y="0"/>
            <a:chExt cx="6350000" cy="63500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31F26"/>
            </a:solidFill>
          </p:spPr>
        </p:sp>
      </p:grpSp>
      <p:grpSp>
        <p:nvGrpSpPr>
          <p:cNvPr id="9" name="Group 9"/>
          <p:cNvGrpSpPr/>
          <p:nvPr/>
        </p:nvGrpSpPr>
        <p:grpSpPr>
          <a:xfrm>
            <a:off x="11380384" y="1654596"/>
            <a:ext cx="574849" cy="574849"/>
            <a:chOff x="0" y="0"/>
            <a:chExt cx="6350000" cy="63500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7AFE7"/>
            </a:solidFill>
          </p:spPr>
        </p:sp>
      </p:grpSp>
      <p:grpSp>
        <p:nvGrpSpPr>
          <p:cNvPr id="11" name="Group 11"/>
          <p:cNvGrpSpPr/>
          <p:nvPr/>
        </p:nvGrpSpPr>
        <p:grpSpPr>
          <a:xfrm>
            <a:off x="11403243" y="2331046"/>
            <a:ext cx="558340" cy="558340"/>
            <a:chOff x="0" y="0"/>
            <a:chExt cx="6350000" cy="63500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251C67"/>
            </a:solidFill>
          </p:spPr>
        </p:sp>
      </p:grpSp>
      <p:grpSp>
        <p:nvGrpSpPr>
          <p:cNvPr id="13" name="Group 13"/>
          <p:cNvGrpSpPr/>
          <p:nvPr/>
        </p:nvGrpSpPr>
        <p:grpSpPr>
          <a:xfrm>
            <a:off x="11403243" y="2984636"/>
            <a:ext cx="558340" cy="558340"/>
            <a:chOff x="0" y="0"/>
            <a:chExt cx="6350000" cy="63500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</p:grp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CB24B-ADC7-453F-B8A2-16B61EA8454C}"/>
              </a:ext>
            </a:extLst>
          </p:cNvPr>
          <p:cNvSpPr txBox="1"/>
          <p:nvPr/>
        </p:nvSpPr>
        <p:spPr>
          <a:xfrm>
            <a:off x="591670" y="128681"/>
            <a:ext cx="10246659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dirty="0">
                <a:solidFill>
                  <a:prstClr val="black"/>
                </a:solidFill>
                <a:latin typeface="Calibri" panose="020F0502020204030204"/>
              </a:rPr>
              <a:t>Aktuální nabídka pro registrované umělce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E02955D-1F25-4573-BB4E-DFE05323FC1A}"/>
              </a:ext>
            </a:extLst>
          </p:cNvPr>
          <p:cNvSpPr txBox="1"/>
          <p:nvPr/>
        </p:nvSpPr>
        <p:spPr>
          <a:xfrm>
            <a:off x="591670" y="827698"/>
            <a:ext cx="99239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https://www.czechmobility.info/</a:t>
            </a:r>
          </a:p>
          <a:p>
            <a:r>
              <a:rPr lang="cs-CZ" dirty="0"/>
              <a:t>Rozšířená nabídka služeb Infopointu Národního institutu pro kulturu – poradenství v oblasti daní, autorského práva, sociálního a zdravotního pojištění, přeshraniční mobility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https://www.kreativnicesko.cz/</a:t>
            </a:r>
          </a:p>
          <a:p>
            <a:r>
              <a:rPr lang="cs-CZ" dirty="0" err="1"/>
              <a:t>Networkingová</a:t>
            </a:r>
            <a:r>
              <a:rPr lang="cs-CZ" dirty="0"/>
              <a:t> platforma pro podporu a rozvoj kulturních a kreativních odvětví.</a:t>
            </a:r>
          </a:p>
          <a:p>
            <a:r>
              <a:rPr lang="cs-CZ" dirty="0"/>
              <a:t>Provoz a obsah od roku 2025 zajišťuje Ministerstvo kultury, oddělení KKO</a:t>
            </a:r>
          </a:p>
          <a:p>
            <a:endParaRPr lang="cs-CZ" dirty="0"/>
          </a:p>
          <a:p>
            <a:r>
              <a:rPr lang="cs-CZ" b="1" dirty="0"/>
              <a:t>https://www.kreativnicesko.cz/cs/galerie-kreativcu</a:t>
            </a:r>
          </a:p>
          <a:p>
            <a:r>
              <a:rPr lang="cs-CZ" dirty="0"/>
              <a:t>Celostátní galerie kreativců – veřejná prezentace poskytovatelů kreativních služeb</a:t>
            </a:r>
          </a:p>
          <a:p>
            <a:r>
              <a:rPr lang="cs-CZ" dirty="0"/>
              <a:t>Napojení na výzvy Kreativní vouchery pokračuje i po konci NPO ve spolupráci s některými kraji.</a:t>
            </a:r>
          </a:p>
          <a:p>
            <a:endParaRPr lang="cs-CZ" dirty="0"/>
          </a:p>
          <a:p>
            <a:r>
              <a:rPr lang="cs-CZ" dirty="0"/>
              <a:t>Příprava </a:t>
            </a:r>
            <a:r>
              <a:rPr lang="cs-CZ" b="1" dirty="0"/>
              <a:t>Kodexu férového odměňování </a:t>
            </a:r>
            <a:r>
              <a:rPr lang="cs-CZ" dirty="0"/>
              <a:t>– MK, NIK ve spolupráci s oborovými asociacemi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E97E4FF-04EA-426D-9B4F-34FA792A20B2}"/>
              </a:ext>
            </a:extLst>
          </p:cNvPr>
          <p:cNvSpPr/>
          <p:nvPr/>
        </p:nvSpPr>
        <p:spPr>
          <a:xfrm>
            <a:off x="591669" y="5423665"/>
            <a:ext cx="8821271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b="1" dirty="0">
                <a:solidFill>
                  <a:srgbClr val="7030A0"/>
                </a:solidFill>
              </a:rPr>
              <a:t>Konzultace k zápisům do Registru umělců</a:t>
            </a:r>
            <a:r>
              <a:rPr lang="cs-CZ" dirty="0">
                <a:solidFill>
                  <a:srgbClr val="7030A0"/>
                </a:solidFill>
              </a:rPr>
              <a:t>:</a:t>
            </a:r>
          </a:p>
          <a:p>
            <a:pPr lvl="0">
              <a:defRPr/>
            </a:pPr>
            <a:r>
              <a:rPr lang="cs-CZ" dirty="0">
                <a:solidFill>
                  <a:prstClr val="black"/>
                </a:solidFill>
                <a:hlinkClick r:id="rId2"/>
              </a:rPr>
              <a:t>registr.umelcu@mk.gov.cz</a:t>
            </a:r>
            <a:r>
              <a:rPr lang="cs-CZ" dirty="0">
                <a:solidFill>
                  <a:prstClr val="black"/>
                </a:solidFill>
              </a:rPr>
              <a:t> , telefonické dotazy (úterý, čtvrtek, 10:00-12:00): </a:t>
            </a:r>
            <a:r>
              <a:rPr lang="cs-CZ" dirty="0">
                <a:solidFill>
                  <a:srgbClr val="0070C0"/>
                </a:solidFill>
              </a:rPr>
              <a:t>606 638 918</a:t>
            </a:r>
          </a:p>
        </p:txBody>
      </p:sp>
    </p:spTree>
    <p:extLst>
      <p:ext uri="{BB962C8B-B14F-4D97-AF65-F5344CB8AC3E}">
        <p14:creationId xmlns:p14="http://schemas.microsoft.com/office/powerpoint/2010/main" val="7225997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886</Words>
  <Application>Microsoft Office PowerPoint</Application>
  <PresentationFormat>Širokoúhlá obrazovka</PresentationFormat>
  <Paragraphs>68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Motiv Office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Zahradníčková Zuzana</dc:creator>
  <cp:lastModifiedBy>Zahradníčková Zuzana</cp:lastModifiedBy>
  <cp:revision>35</cp:revision>
  <cp:lastPrinted>2025-09-02T07:29:44Z</cp:lastPrinted>
  <dcterms:created xsi:type="dcterms:W3CDTF">2025-08-18T10:05:27Z</dcterms:created>
  <dcterms:modified xsi:type="dcterms:W3CDTF">2025-09-10T10:29:27Z</dcterms:modified>
</cp:coreProperties>
</file>