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NPV14\rdf$\z.zahradnickova\Documents\_Registr%20um&#283;lc&#367;\statistiky%20dn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NPV14\rdf$\z.zahradnickova\Documents\_Registr%20um&#283;lc&#367;\statistiky%20dn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600" b="1" dirty="0"/>
              <a:t>Registrovaní</a:t>
            </a:r>
            <a:r>
              <a:rPr lang="cs-CZ" sz="1600" b="1" baseline="0" dirty="0"/>
              <a:t> umělci: druhy činností</a:t>
            </a:r>
            <a:endParaRPr lang="cs-CZ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6E9-47B8-9120-0C696AD49D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6E9-47B8-9120-0C696AD49D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6E9-47B8-9120-0C696AD49D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List2!$N$4:$N$6</c:f>
              <c:strCache>
                <c:ptCount val="3"/>
                <c:pt idx="0">
                  <c:v>činnost výkonných umělců</c:v>
                </c:pt>
                <c:pt idx="1">
                  <c:v>tvůrčí činnost (autoři um.děl)</c:v>
                </c:pt>
                <c:pt idx="2">
                  <c:v>umělecko-technické profese</c:v>
                </c:pt>
              </c:strCache>
            </c:strRef>
          </c:cat>
          <c:val>
            <c:numRef>
              <c:f>List2!$O$4:$O$6</c:f>
              <c:numCache>
                <c:formatCode>0%</c:formatCode>
                <c:ptCount val="3"/>
                <c:pt idx="0">
                  <c:v>0.28000000000000003</c:v>
                </c:pt>
                <c:pt idx="1">
                  <c:v>0.64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6E9-47B8-9120-0C696AD49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600" b="1" dirty="0"/>
              <a:t>Registrovaní</a:t>
            </a:r>
            <a:r>
              <a:rPr lang="cs-CZ" sz="1600" b="1" baseline="0" dirty="0"/>
              <a:t> umělci: zaměření činnosti</a:t>
            </a:r>
            <a:endParaRPr lang="cs-CZ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cat>
            <c:strRef>
              <c:f>List2!$O$10:$O$17</c:f>
              <c:strCache>
                <c:ptCount val="8"/>
                <c:pt idx="0">
                  <c:v>literatura, překlad, ilustrace</c:v>
                </c:pt>
                <c:pt idx="1">
                  <c:v>umělecká řemesla, užité umění</c:v>
                </c:pt>
                <c:pt idx="2">
                  <c:v>grafický, umělecký design</c:v>
                </c:pt>
                <c:pt idx="3">
                  <c:v>vizuální umění</c:v>
                </c:pt>
                <c:pt idx="4">
                  <c:v>divadlo, tanec</c:v>
                </c:pt>
                <c:pt idx="5">
                  <c:v>hudba</c:v>
                </c:pt>
                <c:pt idx="6">
                  <c:v>audiovize</c:v>
                </c:pt>
                <c:pt idx="7">
                  <c:v>umělecko-technické profese</c:v>
                </c:pt>
              </c:strCache>
            </c:strRef>
          </c:cat>
          <c:val>
            <c:numRef>
              <c:f>List2!$P$10:$P$17</c:f>
            </c:numRef>
          </c:val>
          <c:extLst>
            <c:ext xmlns:c16="http://schemas.microsoft.com/office/drawing/2014/chart" uri="{C3380CC4-5D6E-409C-BE32-E72D297353CC}">
              <c16:uniqueId val="{00000000-74ED-4B31-A65F-0628AD15DA7B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4ED-4B31-A65F-0628AD15DA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4ED-4B31-A65F-0628AD15DA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74ED-4B31-A65F-0628AD15DA7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74ED-4B31-A65F-0628AD15DA7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74ED-4B31-A65F-0628AD15DA7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74ED-4B31-A65F-0628AD15DA7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74ED-4B31-A65F-0628AD15DA7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74ED-4B31-A65F-0628AD15DA7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4ED-4B31-A65F-0628AD15DA7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74ED-4B31-A65F-0628AD15DA7B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74ED-4B31-A65F-0628AD15DA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List2!$O$10:$O$17</c:f>
              <c:strCache>
                <c:ptCount val="8"/>
                <c:pt idx="0">
                  <c:v>literatura, překlad, ilustrace</c:v>
                </c:pt>
                <c:pt idx="1">
                  <c:v>umělecká řemesla, užité umění</c:v>
                </c:pt>
                <c:pt idx="2">
                  <c:v>grafický, umělecký design</c:v>
                </c:pt>
                <c:pt idx="3">
                  <c:v>vizuální umění</c:v>
                </c:pt>
                <c:pt idx="4">
                  <c:v>divadlo, tanec</c:v>
                </c:pt>
                <c:pt idx="5">
                  <c:v>hudba</c:v>
                </c:pt>
                <c:pt idx="6">
                  <c:v>audiovize</c:v>
                </c:pt>
                <c:pt idx="7">
                  <c:v>umělecko-technické profese</c:v>
                </c:pt>
              </c:strCache>
            </c:strRef>
          </c:cat>
          <c:val>
            <c:numRef>
              <c:f>List2!$Q$10:$Q$17</c:f>
              <c:numCache>
                <c:formatCode>0%</c:formatCode>
                <c:ptCount val="8"/>
                <c:pt idx="0">
                  <c:v>0.15126050420168066</c:v>
                </c:pt>
                <c:pt idx="1">
                  <c:v>8.4033613445378158E-2</c:v>
                </c:pt>
                <c:pt idx="2">
                  <c:v>4.2016806722689079E-2</c:v>
                </c:pt>
                <c:pt idx="3">
                  <c:v>0.20168067226890757</c:v>
                </c:pt>
                <c:pt idx="4">
                  <c:v>0.10084033613445378</c:v>
                </c:pt>
                <c:pt idx="5">
                  <c:v>0.15126050420168066</c:v>
                </c:pt>
                <c:pt idx="6">
                  <c:v>0.18487394957983194</c:v>
                </c:pt>
                <c:pt idx="7">
                  <c:v>8.4033613445378158E-2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74ED-4B31-A65F-0628AD15D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5FE2A6-FB84-4A2D-8184-A409B4562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8954EB5-FBFB-4963-BCCC-E8578935B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0D9AC97-BA29-48DE-8F02-E2FBB4188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CAB679-8F74-4F0E-9885-15CC67B3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B6E6991-9AC6-4A4B-866D-42858DE83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616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D7A589-67F8-4681-B45F-CF1079479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520F86B-08E9-458C-9EF6-1FCFC5EC5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C3C6D5-1D3A-4410-8DD1-03E673C20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943E802-9681-468D-96AD-26AFD8EA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64B77F-7938-4AF1-9F26-0B5B501D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91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20A2CA1-8F62-4788-B2EE-FA05B28744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5DC8D17-8BAA-436D-BFD7-1ABFCE24E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D15085-DB0B-4379-9F16-588A4A75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28EEEA5-D7E3-42CF-B9B4-594BF70F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833F7C-DEC7-433D-AAEE-01AF93C34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256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5A6456-1C1F-4E88-84F4-F7FB964C4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E8E35C-4534-456E-A885-FB08DFD25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8575B7-E6D3-4928-87DE-CD5D22EC0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05B8C3-76FE-4DFF-9DF7-9665ED3B9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CE7F56-95B2-47D8-86E6-5B7EB35AE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77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50DF56-1E50-4FA8-AE27-13E19597E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F4A221B-7D4B-4815-99B9-B69B2C628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090E8B-2BE8-4BD8-91D1-5579CF5FA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1AF2AF-BC22-45C4-8863-3E7E2440D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1224E3-B951-4267-B252-2C7DCDD80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0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6A7A31-DE60-4E66-9A8D-0D7F71813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A09F03-2164-4551-B8E2-19CB1CBBBA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7D94011-5FE3-4917-A29D-7AEE04A94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D234971-5B17-4D39-9E8D-92EBDEF18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8D2927-C4D3-4064-8CE1-9DF2BC06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F7F8B83-B9F7-488E-B10A-D8D8EF582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912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FB6E8-A8ED-4CA7-B227-6E347EC4F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0345388-DAEC-4B76-8F25-8263BE698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DE4A464-F1AD-4C92-B7B5-E5CF3FB23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84099F8-207C-4DD2-97AC-552DC21F8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51E3FECD-BDF5-4A0F-92D0-ADF4A6D9D1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840F972-699B-48AB-A502-C41B5284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17179AB-D8CF-42AB-AB5A-1EFC16D3D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0EC96B9-3766-4077-B425-B56F2F7F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313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A5FF81-BED5-4089-BD62-0F0960661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9CBA906-3848-4B09-9FDC-CC4220978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50AC164-AB6A-4936-AB8A-6F697F0FC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1760001-C9C4-4F98-8209-9A0AA85F5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84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ED775DE-4BA5-42D9-B232-1EBE2A64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A02DD16-5C17-46AD-B71F-D68D518C9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2D9248-EEAE-4378-9ABD-EC63AFA3A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345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1CD560-5D54-41B5-AE06-55AA465F8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54DFE05-EC48-4347-9702-1D98C9E77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B0D7484-8E19-4BF4-8B75-8EB1846FC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7908B75-0113-4A41-BE46-D018D7E8A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E45C9C9-E490-4E50-B310-D0A70DB08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9F0FCF9-2874-4968-8EDD-0DA4C5367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41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EF6977-A0C7-4B8F-8A9F-1861254E4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17CB3F0-2589-4618-8C78-CB2E59D0B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01E298C-91CA-4961-A4AD-4E21F3640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2775593-9D36-49DA-87A0-A71C2E22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C7C93E6-9E3D-4614-9630-78F7ACEC5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20F1CD6-FA1D-42AE-B590-5D4D35992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3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0F6C82E-041A-4AB8-82C0-DDEF2DDEF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FA5B07D-D302-44BD-8F7E-6BB1D0514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B0B2DF-5709-476C-B73F-2D949B83E0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BFD76-292E-4F39-86A4-B885268B9AA8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92FD27-12B1-4AE9-9B02-30798D08CC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428C52-A1AD-4241-AAE8-94896561EA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ABE3B-835A-47FC-856E-818B3B2A1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945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493060" y="843677"/>
            <a:ext cx="113086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Celkový počet žádostí o zápis do registru k 14. 1. 2026	                           	</a:t>
            </a: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412 evidovaných žádostí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Počet umělců zapsaných do registru 		                           		</a:t>
            </a: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365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vydaných osvědčení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Počet zamítnutých žádostí o zápis                                                                	</a:t>
            </a:r>
            <a:r>
              <a:rPr lang="cs-CZ" b="1" dirty="0">
                <a:solidFill>
                  <a:prstClr val="black"/>
                </a:solidFill>
                <a:latin typeface="Calibri" panose="020F0502020204030204"/>
              </a:rPr>
              <a:t>37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zamítavých rozhodnutí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AFCB24B-ADC7-453F-B8A2-16B61EA8454C}"/>
              </a:ext>
            </a:extLst>
          </p:cNvPr>
          <p:cNvSpPr txBox="1"/>
          <p:nvPr/>
        </p:nvSpPr>
        <p:spPr>
          <a:xfrm>
            <a:off x="493059" y="242047"/>
            <a:ext cx="10246659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Aktuální statistiky: počty žádostí a zápisů v Registru umělců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945AAD8C-114A-4D73-A5D5-A537FB4C407C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313268" y="1767007"/>
          <a:ext cx="5123256" cy="4735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A1495C20-F8F7-4EB3-893C-C0C8E24DAB89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128953" y="1845425"/>
          <a:ext cx="6868314" cy="4902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189637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Širokoúhlá obrazovka</PresentationFormat>
  <Paragraphs>9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Zuzana Zahradníčková</dc:creator>
  <cp:lastModifiedBy>Zuzana Zahradníčková</cp:lastModifiedBy>
  <cp:revision>1</cp:revision>
  <dcterms:created xsi:type="dcterms:W3CDTF">2026-01-14T12:25:52Z</dcterms:created>
  <dcterms:modified xsi:type="dcterms:W3CDTF">2026-01-14T12:26:32Z</dcterms:modified>
</cp:coreProperties>
</file>