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92" r:id="rId14"/>
    <p:sldId id="278" r:id="rId15"/>
    <p:sldId id="280" r:id="rId16"/>
    <p:sldId id="283" r:id="rId17"/>
    <p:sldId id="293" r:id="rId18"/>
    <p:sldId id="281" r:id="rId19"/>
    <p:sldId id="282" r:id="rId20"/>
    <p:sldId id="307" r:id="rId21"/>
    <p:sldId id="287" r:id="rId22"/>
    <p:sldId id="284" r:id="rId23"/>
    <p:sldId id="298" r:id="rId24"/>
    <p:sldId id="285" r:id="rId25"/>
    <p:sldId id="286" r:id="rId26"/>
    <p:sldId id="289" r:id="rId27"/>
    <p:sldId id="288" r:id="rId28"/>
    <p:sldId id="290" r:id="rId29"/>
    <p:sldId id="291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303" r:id="rId39"/>
    <p:sldId id="304" r:id="rId40"/>
    <p:sldId id="279" r:id="rId41"/>
  </p:sldIdLst>
  <p:sldSz cx="18288000" cy="10287000"/>
  <p:notesSz cx="6797675" cy="9926638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hradníčková Zuzana" initials="ZZ" lastIdx="1" clrIdx="0">
    <p:extLst>
      <p:ext uri="{19B8F6BF-5375-455C-9EA6-DF929625EA0E}">
        <p15:presenceInfo xmlns:p15="http://schemas.microsoft.com/office/powerpoint/2012/main" userId="S-1-5-21-4227183352-518495873-3737859760-24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C67"/>
    <a:srgbClr val="37AFE7"/>
    <a:srgbClr val="A6A6A6"/>
    <a:srgbClr val="CC9900"/>
    <a:srgbClr val="E31F26"/>
    <a:srgbClr val="FFCC00"/>
    <a:srgbClr val="F9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8" autoAdjust="0"/>
  </p:normalViewPr>
  <p:slideViewPr>
    <p:cSldViewPr>
      <p:cViewPr varScale="1">
        <p:scale>
          <a:sx n="78" d="100"/>
          <a:sy n="78" d="100"/>
        </p:scale>
        <p:origin x="19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D2127-100F-4CF6-961B-079F0CBB24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62FA2A-D902-4B76-BDC5-C624E789010A}">
      <dgm:prSet phldrT="[Text]"/>
      <dgm:spPr>
        <a:solidFill>
          <a:srgbClr val="37AFE7"/>
        </a:solidFill>
      </dgm:spPr>
      <dgm:t>
        <a:bodyPr/>
        <a:lstStyle/>
        <a:p>
          <a:r>
            <a:rPr lang="cs-CZ" dirty="0"/>
            <a:t>Jednotný dotační portál (JDP) - přihlášení</a:t>
          </a:r>
        </a:p>
      </dgm:t>
    </dgm:pt>
    <dgm:pt modelId="{687D357F-B376-40A9-B613-CD3E59C4E815}" type="parTrans" cxnId="{1E97670E-230F-471A-8875-F3B6AB8682A9}">
      <dgm:prSet/>
      <dgm:spPr/>
      <dgm:t>
        <a:bodyPr/>
        <a:lstStyle/>
        <a:p>
          <a:endParaRPr lang="cs-CZ"/>
        </a:p>
      </dgm:t>
    </dgm:pt>
    <dgm:pt modelId="{2A065687-7422-4A92-85A8-6D214DC7B398}" type="sibTrans" cxnId="{1E97670E-230F-471A-8875-F3B6AB8682A9}">
      <dgm:prSet/>
      <dgm:spPr/>
      <dgm:t>
        <a:bodyPr/>
        <a:lstStyle/>
        <a:p>
          <a:endParaRPr lang="cs-CZ" dirty="0"/>
        </a:p>
      </dgm:t>
    </dgm:pt>
    <dgm:pt modelId="{E7812CE1-34E9-4309-BA8F-076AB80A4A64}">
      <dgm:prSet phldrT="[Text]"/>
      <dgm:spPr>
        <a:solidFill>
          <a:srgbClr val="37AFE7"/>
        </a:solidFill>
      </dgm:spPr>
      <dgm:t>
        <a:bodyPr/>
        <a:lstStyle/>
        <a:p>
          <a:r>
            <a:rPr lang="cs-CZ" dirty="0"/>
            <a:t>Odešlete žádost přes JDP a vygenerujete PDF soubor žádosti</a:t>
          </a:r>
        </a:p>
      </dgm:t>
    </dgm:pt>
    <dgm:pt modelId="{7D44CCDE-4BFC-48AF-A5B1-7E554B879755}" type="parTrans" cxnId="{23F60BD0-2E53-4E74-AD94-D407A406C66B}">
      <dgm:prSet/>
      <dgm:spPr/>
      <dgm:t>
        <a:bodyPr/>
        <a:lstStyle/>
        <a:p>
          <a:endParaRPr lang="cs-CZ"/>
        </a:p>
      </dgm:t>
    </dgm:pt>
    <dgm:pt modelId="{43C32C69-E4B0-4BAB-9CD8-1AB2FD3CA23F}" type="sibTrans" cxnId="{23F60BD0-2E53-4E74-AD94-D407A406C66B}">
      <dgm:prSet/>
      <dgm:spPr/>
      <dgm:t>
        <a:bodyPr/>
        <a:lstStyle/>
        <a:p>
          <a:endParaRPr lang="cs-CZ" dirty="0"/>
        </a:p>
      </dgm:t>
    </dgm:pt>
    <dgm:pt modelId="{6FAD9BEE-F521-4120-9DDD-6D37C296E5AB}">
      <dgm:prSet phldrT="[Text]"/>
      <dgm:spPr>
        <a:solidFill>
          <a:srgbClr val="E31F26"/>
        </a:solidFill>
      </dgm:spPr>
      <dgm:t>
        <a:bodyPr/>
        <a:lstStyle/>
        <a:p>
          <a:r>
            <a:rPr lang="cs-CZ" dirty="0"/>
            <a:t>PDF soubor odešlete datovou schránkou</a:t>
          </a:r>
        </a:p>
      </dgm:t>
    </dgm:pt>
    <dgm:pt modelId="{5408FB4F-147A-4A38-A228-9DF815DD38DC}" type="parTrans" cxnId="{7FE4D858-9188-4405-B88F-C5A48546CA04}">
      <dgm:prSet/>
      <dgm:spPr/>
      <dgm:t>
        <a:bodyPr/>
        <a:lstStyle/>
        <a:p>
          <a:endParaRPr lang="cs-CZ"/>
        </a:p>
      </dgm:t>
    </dgm:pt>
    <dgm:pt modelId="{FC90BA2A-1050-4216-9E43-C6E0545717C3}" type="sibTrans" cxnId="{7FE4D858-9188-4405-B88F-C5A48546CA04}">
      <dgm:prSet/>
      <dgm:spPr/>
      <dgm:t>
        <a:bodyPr/>
        <a:lstStyle/>
        <a:p>
          <a:endParaRPr lang="cs-CZ"/>
        </a:p>
      </dgm:t>
    </dgm:pt>
    <dgm:pt modelId="{DEF1282A-D5FA-4A15-9166-24839111364C}">
      <dgm:prSet phldrT="[Text]"/>
      <dgm:spPr>
        <a:solidFill>
          <a:srgbClr val="37AFE7"/>
        </a:solidFill>
      </dgm:spPr>
      <dgm:t>
        <a:bodyPr/>
        <a:lstStyle/>
        <a:p>
          <a:r>
            <a:rPr lang="cs-CZ" dirty="0"/>
            <a:t>Založíte žádost, vyplníte a přidáte přílohy</a:t>
          </a:r>
        </a:p>
      </dgm:t>
    </dgm:pt>
    <dgm:pt modelId="{59BDF801-9E56-460E-9B1F-D8F9223A7588}" type="parTrans" cxnId="{1846A44E-94F1-431A-B9A7-DF1C1CF5FBA5}">
      <dgm:prSet/>
      <dgm:spPr/>
      <dgm:t>
        <a:bodyPr/>
        <a:lstStyle/>
        <a:p>
          <a:endParaRPr lang="cs-CZ"/>
        </a:p>
      </dgm:t>
    </dgm:pt>
    <dgm:pt modelId="{146FBE5A-C80B-4E29-820B-E268C575C606}" type="sibTrans" cxnId="{1846A44E-94F1-431A-B9A7-DF1C1CF5FBA5}">
      <dgm:prSet/>
      <dgm:spPr/>
      <dgm:t>
        <a:bodyPr/>
        <a:lstStyle/>
        <a:p>
          <a:endParaRPr lang="cs-CZ" dirty="0"/>
        </a:p>
      </dgm:t>
    </dgm:pt>
    <dgm:pt modelId="{5485807D-6C3F-4B5E-BA1D-5E690F1D3E8C}" type="pres">
      <dgm:prSet presAssocID="{E18D2127-100F-4CF6-961B-079F0CBB2453}" presName="Name0" presStyleCnt="0">
        <dgm:presLayoutVars>
          <dgm:dir/>
          <dgm:resizeHandles val="exact"/>
        </dgm:presLayoutVars>
      </dgm:prSet>
      <dgm:spPr/>
    </dgm:pt>
    <dgm:pt modelId="{8792304C-A2F5-4BA7-8DAB-005B513B5FCF}" type="pres">
      <dgm:prSet presAssocID="{2062FA2A-D902-4B76-BDC5-C624E789010A}" presName="node" presStyleLbl="node1" presStyleIdx="0" presStyleCnt="4">
        <dgm:presLayoutVars>
          <dgm:bulletEnabled val="1"/>
        </dgm:presLayoutVars>
      </dgm:prSet>
      <dgm:spPr/>
    </dgm:pt>
    <dgm:pt modelId="{9EC7FCB7-AFF9-4E3E-952D-95A93BBF0B2A}" type="pres">
      <dgm:prSet presAssocID="{2A065687-7422-4A92-85A8-6D214DC7B398}" presName="sibTrans" presStyleLbl="sibTrans2D1" presStyleIdx="0" presStyleCnt="3"/>
      <dgm:spPr/>
    </dgm:pt>
    <dgm:pt modelId="{0F0159AA-609C-4DDF-984B-BC9767BD77C5}" type="pres">
      <dgm:prSet presAssocID="{2A065687-7422-4A92-85A8-6D214DC7B398}" presName="connectorText" presStyleLbl="sibTrans2D1" presStyleIdx="0" presStyleCnt="3"/>
      <dgm:spPr/>
    </dgm:pt>
    <dgm:pt modelId="{2B491DB0-24C4-47A3-A7A0-DF52F5EB7B24}" type="pres">
      <dgm:prSet presAssocID="{DEF1282A-D5FA-4A15-9166-24839111364C}" presName="node" presStyleLbl="node1" presStyleIdx="1" presStyleCnt="4">
        <dgm:presLayoutVars>
          <dgm:bulletEnabled val="1"/>
        </dgm:presLayoutVars>
      </dgm:prSet>
      <dgm:spPr/>
    </dgm:pt>
    <dgm:pt modelId="{B0428391-5596-469B-A328-6D38C78318C1}" type="pres">
      <dgm:prSet presAssocID="{146FBE5A-C80B-4E29-820B-E268C575C606}" presName="sibTrans" presStyleLbl="sibTrans2D1" presStyleIdx="1" presStyleCnt="3"/>
      <dgm:spPr/>
    </dgm:pt>
    <dgm:pt modelId="{BBBFC7D7-0480-410E-BE19-6C3CAF7F8022}" type="pres">
      <dgm:prSet presAssocID="{146FBE5A-C80B-4E29-820B-E268C575C606}" presName="connectorText" presStyleLbl="sibTrans2D1" presStyleIdx="1" presStyleCnt="3"/>
      <dgm:spPr/>
    </dgm:pt>
    <dgm:pt modelId="{81E4A981-20D7-4A40-8E4A-9238A242467E}" type="pres">
      <dgm:prSet presAssocID="{E7812CE1-34E9-4309-BA8F-076AB80A4A64}" presName="node" presStyleLbl="node1" presStyleIdx="2" presStyleCnt="4">
        <dgm:presLayoutVars>
          <dgm:bulletEnabled val="1"/>
        </dgm:presLayoutVars>
      </dgm:prSet>
      <dgm:spPr/>
    </dgm:pt>
    <dgm:pt modelId="{91ECB43E-159C-4F77-B5F3-A9E73E26E398}" type="pres">
      <dgm:prSet presAssocID="{43C32C69-E4B0-4BAB-9CD8-1AB2FD3CA23F}" presName="sibTrans" presStyleLbl="sibTrans2D1" presStyleIdx="2" presStyleCnt="3"/>
      <dgm:spPr/>
    </dgm:pt>
    <dgm:pt modelId="{1D4F336E-1B22-47F2-AC97-E2DDF7F58FB7}" type="pres">
      <dgm:prSet presAssocID="{43C32C69-E4B0-4BAB-9CD8-1AB2FD3CA23F}" presName="connectorText" presStyleLbl="sibTrans2D1" presStyleIdx="2" presStyleCnt="3"/>
      <dgm:spPr/>
    </dgm:pt>
    <dgm:pt modelId="{BAC6FD8D-C881-4C93-8AE3-05A8EF289720}" type="pres">
      <dgm:prSet presAssocID="{6FAD9BEE-F521-4120-9DDD-6D37C296E5AB}" presName="node" presStyleLbl="node1" presStyleIdx="3" presStyleCnt="4">
        <dgm:presLayoutVars>
          <dgm:bulletEnabled val="1"/>
        </dgm:presLayoutVars>
      </dgm:prSet>
      <dgm:spPr/>
    </dgm:pt>
  </dgm:ptLst>
  <dgm:cxnLst>
    <dgm:cxn modelId="{1E97670E-230F-471A-8875-F3B6AB8682A9}" srcId="{E18D2127-100F-4CF6-961B-079F0CBB2453}" destId="{2062FA2A-D902-4B76-BDC5-C624E789010A}" srcOrd="0" destOrd="0" parTransId="{687D357F-B376-40A9-B613-CD3E59C4E815}" sibTransId="{2A065687-7422-4A92-85A8-6D214DC7B398}"/>
    <dgm:cxn modelId="{69E09C17-2D4A-422B-A675-19843B03EC90}" type="presOf" srcId="{6FAD9BEE-F521-4120-9DDD-6D37C296E5AB}" destId="{BAC6FD8D-C881-4C93-8AE3-05A8EF289720}" srcOrd="0" destOrd="0" presId="urn:microsoft.com/office/officeart/2005/8/layout/process1"/>
    <dgm:cxn modelId="{F4DBCB25-1DC8-4115-8AEE-D1E51A863D32}" type="presOf" srcId="{2A065687-7422-4A92-85A8-6D214DC7B398}" destId="{9EC7FCB7-AFF9-4E3E-952D-95A93BBF0B2A}" srcOrd="0" destOrd="0" presId="urn:microsoft.com/office/officeart/2005/8/layout/process1"/>
    <dgm:cxn modelId="{355A3A39-A62D-4C52-B5D7-2DD714327063}" type="presOf" srcId="{2A065687-7422-4A92-85A8-6D214DC7B398}" destId="{0F0159AA-609C-4DDF-984B-BC9767BD77C5}" srcOrd="1" destOrd="0" presId="urn:microsoft.com/office/officeart/2005/8/layout/process1"/>
    <dgm:cxn modelId="{1846A44E-94F1-431A-B9A7-DF1C1CF5FBA5}" srcId="{E18D2127-100F-4CF6-961B-079F0CBB2453}" destId="{DEF1282A-D5FA-4A15-9166-24839111364C}" srcOrd="1" destOrd="0" parTransId="{59BDF801-9E56-460E-9B1F-D8F9223A7588}" sibTransId="{146FBE5A-C80B-4E29-820B-E268C575C606}"/>
    <dgm:cxn modelId="{2E11594F-A4EC-4BFC-92E8-C6767F957311}" type="presOf" srcId="{43C32C69-E4B0-4BAB-9CD8-1AB2FD3CA23F}" destId="{1D4F336E-1B22-47F2-AC97-E2DDF7F58FB7}" srcOrd="1" destOrd="0" presId="urn:microsoft.com/office/officeart/2005/8/layout/process1"/>
    <dgm:cxn modelId="{7FE4D858-9188-4405-B88F-C5A48546CA04}" srcId="{E18D2127-100F-4CF6-961B-079F0CBB2453}" destId="{6FAD9BEE-F521-4120-9DDD-6D37C296E5AB}" srcOrd="3" destOrd="0" parTransId="{5408FB4F-147A-4A38-A228-9DF815DD38DC}" sibTransId="{FC90BA2A-1050-4216-9E43-C6E0545717C3}"/>
    <dgm:cxn modelId="{20A5EE5A-3B75-43FB-934E-0430D26B6287}" type="presOf" srcId="{43C32C69-E4B0-4BAB-9CD8-1AB2FD3CA23F}" destId="{91ECB43E-159C-4F77-B5F3-A9E73E26E398}" srcOrd="0" destOrd="0" presId="urn:microsoft.com/office/officeart/2005/8/layout/process1"/>
    <dgm:cxn modelId="{84FAA260-3BC5-4380-8632-764F428DFB18}" type="presOf" srcId="{146FBE5A-C80B-4E29-820B-E268C575C606}" destId="{B0428391-5596-469B-A328-6D38C78318C1}" srcOrd="0" destOrd="0" presId="urn:microsoft.com/office/officeart/2005/8/layout/process1"/>
    <dgm:cxn modelId="{02678A94-011A-4576-BE95-BDFC6CA0C09A}" type="presOf" srcId="{2062FA2A-D902-4B76-BDC5-C624E789010A}" destId="{8792304C-A2F5-4BA7-8DAB-005B513B5FCF}" srcOrd="0" destOrd="0" presId="urn:microsoft.com/office/officeart/2005/8/layout/process1"/>
    <dgm:cxn modelId="{F5CE26B5-AC03-400F-BE24-C5679F91FCF4}" type="presOf" srcId="{E18D2127-100F-4CF6-961B-079F0CBB2453}" destId="{5485807D-6C3F-4B5E-BA1D-5E690F1D3E8C}" srcOrd="0" destOrd="0" presId="urn:microsoft.com/office/officeart/2005/8/layout/process1"/>
    <dgm:cxn modelId="{727029BA-59BF-4241-B50D-DB9278C1D90B}" type="presOf" srcId="{DEF1282A-D5FA-4A15-9166-24839111364C}" destId="{2B491DB0-24C4-47A3-A7A0-DF52F5EB7B24}" srcOrd="0" destOrd="0" presId="urn:microsoft.com/office/officeart/2005/8/layout/process1"/>
    <dgm:cxn modelId="{E3A9B1BC-2406-443D-B1B7-BAC208476D5C}" type="presOf" srcId="{146FBE5A-C80B-4E29-820B-E268C575C606}" destId="{BBBFC7D7-0480-410E-BE19-6C3CAF7F8022}" srcOrd="1" destOrd="0" presId="urn:microsoft.com/office/officeart/2005/8/layout/process1"/>
    <dgm:cxn modelId="{23F60BD0-2E53-4E74-AD94-D407A406C66B}" srcId="{E18D2127-100F-4CF6-961B-079F0CBB2453}" destId="{E7812CE1-34E9-4309-BA8F-076AB80A4A64}" srcOrd="2" destOrd="0" parTransId="{7D44CCDE-4BFC-48AF-A5B1-7E554B879755}" sibTransId="{43C32C69-E4B0-4BAB-9CD8-1AB2FD3CA23F}"/>
    <dgm:cxn modelId="{9DC8FEE3-939F-4EE2-87FA-FE540BD71618}" type="presOf" srcId="{E7812CE1-34E9-4309-BA8F-076AB80A4A64}" destId="{81E4A981-20D7-4A40-8E4A-9238A242467E}" srcOrd="0" destOrd="0" presId="urn:microsoft.com/office/officeart/2005/8/layout/process1"/>
    <dgm:cxn modelId="{41C06920-8EA2-417A-893C-0286CA5A4BF7}" type="presParOf" srcId="{5485807D-6C3F-4B5E-BA1D-5E690F1D3E8C}" destId="{8792304C-A2F5-4BA7-8DAB-005B513B5FCF}" srcOrd="0" destOrd="0" presId="urn:microsoft.com/office/officeart/2005/8/layout/process1"/>
    <dgm:cxn modelId="{D470543E-4A31-43A4-89A8-548C41D9C5E8}" type="presParOf" srcId="{5485807D-6C3F-4B5E-BA1D-5E690F1D3E8C}" destId="{9EC7FCB7-AFF9-4E3E-952D-95A93BBF0B2A}" srcOrd="1" destOrd="0" presId="urn:microsoft.com/office/officeart/2005/8/layout/process1"/>
    <dgm:cxn modelId="{F496F4B7-D8B1-43E7-8E4E-366E69F06616}" type="presParOf" srcId="{9EC7FCB7-AFF9-4E3E-952D-95A93BBF0B2A}" destId="{0F0159AA-609C-4DDF-984B-BC9767BD77C5}" srcOrd="0" destOrd="0" presId="urn:microsoft.com/office/officeart/2005/8/layout/process1"/>
    <dgm:cxn modelId="{6B8D656F-3F7A-464E-AC46-054681AA9057}" type="presParOf" srcId="{5485807D-6C3F-4B5E-BA1D-5E690F1D3E8C}" destId="{2B491DB0-24C4-47A3-A7A0-DF52F5EB7B24}" srcOrd="2" destOrd="0" presId="urn:microsoft.com/office/officeart/2005/8/layout/process1"/>
    <dgm:cxn modelId="{70080A33-5DFE-44EA-A03A-9965DB2DB451}" type="presParOf" srcId="{5485807D-6C3F-4B5E-BA1D-5E690F1D3E8C}" destId="{B0428391-5596-469B-A328-6D38C78318C1}" srcOrd="3" destOrd="0" presId="urn:microsoft.com/office/officeart/2005/8/layout/process1"/>
    <dgm:cxn modelId="{C6C01D34-E931-44D9-9338-B1778CB52939}" type="presParOf" srcId="{B0428391-5596-469B-A328-6D38C78318C1}" destId="{BBBFC7D7-0480-410E-BE19-6C3CAF7F8022}" srcOrd="0" destOrd="0" presId="urn:microsoft.com/office/officeart/2005/8/layout/process1"/>
    <dgm:cxn modelId="{D1FC57B0-1BD1-4671-999C-70FA44964DB6}" type="presParOf" srcId="{5485807D-6C3F-4B5E-BA1D-5E690F1D3E8C}" destId="{81E4A981-20D7-4A40-8E4A-9238A242467E}" srcOrd="4" destOrd="0" presId="urn:microsoft.com/office/officeart/2005/8/layout/process1"/>
    <dgm:cxn modelId="{E0BBCE6F-0B2E-4CDE-A1A0-5FB751F86913}" type="presParOf" srcId="{5485807D-6C3F-4B5E-BA1D-5E690F1D3E8C}" destId="{91ECB43E-159C-4F77-B5F3-A9E73E26E398}" srcOrd="5" destOrd="0" presId="urn:microsoft.com/office/officeart/2005/8/layout/process1"/>
    <dgm:cxn modelId="{A331E3CA-2F4E-4B48-99E5-D612B5BF1933}" type="presParOf" srcId="{91ECB43E-159C-4F77-B5F3-A9E73E26E398}" destId="{1D4F336E-1B22-47F2-AC97-E2DDF7F58FB7}" srcOrd="0" destOrd="0" presId="urn:microsoft.com/office/officeart/2005/8/layout/process1"/>
    <dgm:cxn modelId="{E71E4AA8-F418-4704-ABE0-58CCCAB10D13}" type="presParOf" srcId="{5485807D-6C3F-4B5E-BA1D-5E690F1D3E8C}" destId="{BAC6FD8D-C881-4C93-8AE3-05A8EF28972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2304C-A2F5-4BA7-8DAB-005B513B5FCF}">
      <dsp:nvSpPr>
        <dsp:cNvPr id="0" name=""/>
        <dsp:cNvSpPr/>
      </dsp:nvSpPr>
      <dsp:spPr>
        <a:xfrm>
          <a:off x="6429" y="680680"/>
          <a:ext cx="2811065" cy="1686639"/>
        </a:xfrm>
        <a:prstGeom prst="roundRect">
          <a:avLst>
            <a:gd name="adj" fmla="val 10000"/>
          </a:avLst>
        </a:prstGeom>
        <a:solidFill>
          <a:srgbClr val="37AF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Jednotný dotační portál (JDP) - přihlášení</a:t>
          </a:r>
        </a:p>
      </dsp:txBody>
      <dsp:txXfrm>
        <a:off x="55829" y="730080"/>
        <a:ext cx="2712265" cy="1587839"/>
      </dsp:txXfrm>
    </dsp:sp>
    <dsp:sp modelId="{9EC7FCB7-AFF9-4E3E-952D-95A93BBF0B2A}">
      <dsp:nvSpPr>
        <dsp:cNvPr id="0" name=""/>
        <dsp:cNvSpPr/>
      </dsp:nvSpPr>
      <dsp:spPr>
        <a:xfrm>
          <a:off x="3098601" y="1175427"/>
          <a:ext cx="595945" cy="6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3098601" y="1314856"/>
        <a:ext cx="417162" cy="418286"/>
      </dsp:txXfrm>
    </dsp:sp>
    <dsp:sp modelId="{2B491DB0-24C4-47A3-A7A0-DF52F5EB7B24}">
      <dsp:nvSpPr>
        <dsp:cNvPr id="0" name=""/>
        <dsp:cNvSpPr/>
      </dsp:nvSpPr>
      <dsp:spPr>
        <a:xfrm>
          <a:off x="3941921" y="680680"/>
          <a:ext cx="2811065" cy="1686639"/>
        </a:xfrm>
        <a:prstGeom prst="roundRect">
          <a:avLst>
            <a:gd name="adj" fmla="val 10000"/>
          </a:avLst>
        </a:prstGeom>
        <a:solidFill>
          <a:srgbClr val="37AF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Založíte žádost, vyplníte a přidáte přílohy</a:t>
          </a:r>
        </a:p>
      </dsp:txBody>
      <dsp:txXfrm>
        <a:off x="3991321" y="730080"/>
        <a:ext cx="2712265" cy="1587839"/>
      </dsp:txXfrm>
    </dsp:sp>
    <dsp:sp modelId="{B0428391-5596-469B-A328-6D38C78318C1}">
      <dsp:nvSpPr>
        <dsp:cNvPr id="0" name=""/>
        <dsp:cNvSpPr/>
      </dsp:nvSpPr>
      <dsp:spPr>
        <a:xfrm>
          <a:off x="7034093" y="1175427"/>
          <a:ext cx="595945" cy="6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7034093" y="1314856"/>
        <a:ext cx="417162" cy="418286"/>
      </dsp:txXfrm>
    </dsp:sp>
    <dsp:sp modelId="{81E4A981-20D7-4A40-8E4A-9238A242467E}">
      <dsp:nvSpPr>
        <dsp:cNvPr id="0" name=""/>
        <dsp:cNvSpPr/>
      </dsp:nvSpPr>
      <dsp:spPr>
        <a:xfrm>
          <a:off x="7877413" y="680680"/>
          <a:ext cx="2811065" cy="1686639"/>
        </a:xfrm>
        <a:prstGeom prst="roundRect">
          <a:avLst>
            <a:gd name="adj" fmla="val 10000"/>
          </a:avLst>
        </a:prstGeom>
        <a:solidFill>
          <a:srgbClr val="37AF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Odešlete žádost přes JDP a vygenerujete PDF soubor žádosti</a:t>
          </a:r>
        </a:p>
      </dsp:txBody>
      <dsp:txXfrm>
        <a:off x="7926813" y="730080"/>
        <a:ext cx="2712265" cy="1587839"/>
      </dsp:txXfrm>
    </dsp:sp>
    <dsp:sp modelId="{91ECB43E-159C-4F77-B5F3-A9E73E26E398}">
      <dsp:nvSpPr>
        <dsp:cNvPr id="0" name=""/>
        <dsp:cNvSpPr/>
      </dsp:nvSpPr>
      <dsp:spPr>
        <a:xfrm>
          <a:off x="10969585" y="1175427"/>
          <a:ext cx="595945" cy="6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10969585" y="1314856"/>
        <a:ext cx="417162" cy="418286"/>
      </dsp:txXfrm>
    </dsp:sp>
    <dsp:sp modelId="{BAC6FD8D-C881-4C93-8AE3-05A8EF289720}">
      <dsp:nvSpPr>
        <dsp:cNvPr id="0" name=""/>
        <dsp:cNvSpPr/>
      </dsp:nvSpPr>
      <dsp:spPr>
        <a:xfrm>
          <a:off x="11812904" y="680680"/>
          <a:ext cx="2811065" cy="1686639"/>
        </a:xfrm>
        <a:prstGeom prst="roundRect">
          <a:avLst>
            <a:gd name="adj" fmla="val 10000"/>
          </a:avLst>
        </a:prstGeom>
        <a:solidFill>
          <a:srgbClr val="E31F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PDF soubor odešlete datovou schránkou</a:t>
          </a:r>
        </a:p>
      </dsp:txBody>
      <dsp:txXfrm>
        <a:off x="11862304" y="730080"/>
        <a:ext cx="2712265" cy="1587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8595-6DC5-46D9-AB40-8868CE88EDDF}" type="datetimeFigureOut">
              <a:rPr lang="cs-CZ" smtClean="0"/>
              <a:t>12.09.2024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11BD-8F89-4863-97CB-8D8DFF133C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26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05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65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32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62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73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42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818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56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0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10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37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00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175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936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161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220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77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268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118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336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948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75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128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6383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988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25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311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505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96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9686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5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77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58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703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51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28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81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71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53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11BD-8F89-4863-97CB-8D8DFF133CB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37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kulturni-aktivity-tanec-rozpoctove-formula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vyberova-dotacni-rizeni-na-rok-2025-vyhlasen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hyperlink" Target="https://mk.gov.cz/kulturni-aktivity-tanec-rozpoctove-formula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kulturni-aktivity-tanec-rozpoctove-formular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kulturni-aktivity-tanec-rozpoctove-formular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kulturni-aktivity-tanec-rozpoctove-formular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kulturni-aktivity-tanec-rozpoctove-formular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vyberova-dotacni-rizeni-na-rok-2025-vyhlasen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barbora.laierova@mk.gov.cz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k.gov.cz/rozvoj-digitalizace-dokumentacni-a-informacni-cinnosti-v-oblasti-vizualniho-umeni-a-architektury-hudby-divadla-tance-literatury-a-knizni-kultu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sprofin.mfcr.cz/risp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62492" y="729473"/>
            <a:ext cx="2227948" cy="222794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306047" y="897075"/>
            <a:ext cx="6810205" cy="2094138"/>
          </a:xfrm>
          <a:custGeom>
            <a:avLst/>
            <a:gdLst/>
            <a:ahLst/>
            <a:cxnLst/>
            <a:rect l="l" t="t" r="r" b="b"/>
            <a:pathLst>
              <a:path w="6810205" h="2094138">
                <a:moveTo>
                  <a:pt x="0" y="0"/>
                </a:moveTo>
                <a:lnTo>
                  <a:pt x="6810205" y="0"/>
                </a:lnTo>
                <a:lnTo>
                  <a:pt x="6810205" y="2094138"/>
                </a:lnTo>
                <a:lnTo>
                  <a:pt x="0" y="209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12501" y="4275081"/>
            <a:ext cx="14662991" cy="259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8"/>
              </a:lnSpc>
            </a:pPr>
            <a:r>
              <a:rPr lang="cs-CZ" sz="3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Seminář pro žadatele v oblasti</a:t>
            </a:r>
          </a:p>
          <a:p>
            <a:pPr algn="ctr">
              <a:lnSpc>
                <a:spcPts val="6978"/>
              </a:lnSpc>
            </a:pPr>
            <a:r>
              <a:rPr lang="en-US" sz="36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profesionálního tance, pohybového</a:t>
            </a:r>
            <a:r>
              <a:rPr lang="cs-CZ" sz="36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nonverbálního umění</a:t>
            </a:r>
            <a:endParaRPr lang="cs-CZ" sz="36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ts val="6978"/>
              </a:lnSpc>
            </a:pPr>
            <a:r>
              <a:rPr lang="cs-CZ" sz="3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programu Kulturní aktivity</a:t>
            </a:r>
            <a:r>
              <a:rPr lang="en-US" sz="3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462492" y="3368382"/>
            <a:ext cx="2227948" cy="222794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62492" y="5985542"/>
            <a:ext cx="2227948" cy="222794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833804" y="729473"/>
            <a:ext cx="2227948" cy="222794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71749" y="729473"/>
            <a:ext cx="2227948" cy="22279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88898" y="8877300"/>
            <a:ext cx="17910202" cy="54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cs-CZ" sz="3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odbor umění, knihoven a kreativních odvětví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145368E-DEE9-408E-B728-1D74F914EE31}"/>
              </a:ext>
            </a:extLst>
          </p:cNvPr>
          <p:cNvSpPr/>
          <p:nvPr/>
        </p:nvSpPr>
        <p:spPr>
          <a:xfrm>
            <a:off x="8455988" y="7663214"/>
            <a:ext cx="1376019" cy="826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978"/>
              </a:lnSpc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10. září 2024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Jednotný dotační portál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893C30B-C6E3-45DB-AC12-285DA1A21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10" y="2233341"/>
            <a:ext cx="13609379" cy="7109500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059A253-0701-48A1-B50A-D2D8FF64BA54}"/>
              </a:ext>
            </a:extLst>
          </p:cNvPr>
          <p:cNvCxnSpPr/>
          <p:nvPr/>
        </p:nvCxnSpPr>
        <p:spPr>
          <a:xfrm>
            <a:off x="5181600" y="3496569"/>
            <a:ext cx="1524000" cy="0"/>
          </a:xfrm>
          <a:prstGeom prst="straightConnector1">
            <a:avLst/>
          </a:prstGeom>
          <a:ln w="57150">
            <a:solidFill>
              <a:srgbClr val="F9C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A4C9F65-71CA-4AF0-9D52-EA7BF91542E0}"/>
              </a:ext>
            </a:extLst>
          </p:cNvPr>
          <p:cNvCxnSpPr>
            <a:cxnSpLocks/>
          </p:cNvCxnSpPr>
          <p:nvPr/>
        </p:nvCxnSpPr>
        <p:spPr>
          <a:xfrm flipH="1">
            <a:off x="11049000" y="41529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3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Jednotný dotační portál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ADA6C3E-93C2-4788-9777-A9FFAFA5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31" y="2037910"/>
            <a:ext cx="12795069" cy="7367602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A4C9F65-71CA-4AF0-9D52-EA7BF91542E0}"/>
              </a:ext>
            </a:extLst>
          </p:cNvPr>
          <p:cNvCxnSpPr>
            <a:cxnSpLocks/>
          </p:cNvCxnSpPr>
          <p:nvPr/>
        </p:nvCxnSpPr>
        <p:spPr>
          <a:xfrm>
            <a:off x="14756108" y="3344168"/>
            <a:ext cx="0" cy="3856732"/>
          </a:xfrm>
          <a:prstGeom prst="straightConnector1">
            <a:avLst/>
          </a:prstGeom>
          <a:ln w="57150">
            <a:solidFill>
              <a:srgbClr val="F9C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12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Jednotný dotační portál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282D47C-372C-4D12-8A61-26F8E500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65" y="1656663"/>
            <a:ext cx="11044238" cy="6428736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A4C9F65-71CA-4AF0-9D52-EA7BF91542E0}"/>
              </a:ext>
            </a:extLst>
          </p:cNvPr>
          <p:cNvCxnSpPr>
            <a:cxnSpLocks/>
          </p:cNvCxnSpPr>
          <p:nvPr/>
        </p:nvCxnSpPr>
        <p:spPr>
          <a:xfrm flipH="1">
            <a:off x="14173200" y="36957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906FA252-2E5A-4A5B-B632-ACF11098C2F4}"/>
              </a:ext>
            </a:extLst>
          </p:cNvPr>
          <p:cNvSpPr/>
          <p:nvPr/>
        </p:nvSpPr>
        <p:spPr>
          <a:xfrm>
            <a:off x="838200" y="8397711"/>
            <a:ext cx="1623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Všechny přílohy se nahrávají </a:t>
            </a:r>
            <a:r>
              <a:rPr lang="cs-CZ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pouze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do JDP, neodevzdávají se jinou formou. 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Přílohy musí být v jednom z povolených formátů a musí být pojmenovány povinným názvem souboru uvedeným ve vyhlášení!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viz Check – list přílohy v dokumentu Vyhlášení (poslední strana)</a:t>
            </a:r>
          </a:p>
        </p:txBody>
      </p:sp>
    </p:spTree>
    <p:extLst>
      <p:ext uri="{BB962C8B-B14F-4D97-AF65-F5344CB8AC3E}">
        <p14:creationId xmlns:p14="http://schemas.microsoft.com/office/powerpoint/2010/main" val="69929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Jednotný dotační portál – přílohy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7774E617-5688-45E7-BBD6-1D3113090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81920"/>
              </p:ext>
            </p:extLst>
          </p:nvPr>
        </p:nvGraphicFramePr>
        <p:xfrm>
          <a:off x="3331594" y="1798906"/>
          <a:ext cx="11690124" cy="8243429"/>
        </p:xfrm>
        <a:graphic>
          <a:graphicData uri="http://schemas.openxmlformats.org/drawingml/2006/table">
            <a:tbl>
              <a:tblPr firstRow="1" firstCol="1" bandRow="1"/>
              <a:tblGrid>
                <a:gridCol w="1055267">
                  <a:extLst>
                    <a:ext uri="{9D8B030D-6E8A-4147-A177-3AD203B41FA5}">
                      <a16:colId xmlns:a16="http://schemas.microsoft.com/office/drawing/2014/main" val="3307472815"/>
                    </a:ext>
                  </a:extLst>
                </a:gridCol>
                <a:gridCol w="9986874">
                  <a:extLst>
                    <a:ext uri="{9D8B030D-6E8A-4147-A177-3AD203B41FA5}">
                      <a16:colId xmlns:a16="http://schemas.microsoft.com/office/drawing/2014/main" val="3433845805"/>
                    </a:ext>
                  </a:extLst>
                </a:gridCol>
                <a:gridCol w="647983">
                  <a:extLst>
                    <a:ext uri="{9D8B030D-6E8A-4147-A177-3AD203B41FA5}">
                      <a16:colId xmlns:a16="http://schemas.microsoft.com/office/drawing/2014/main" val="2649109422"/>
                    </a:ext>
                  </a:extLst>
                </a:gridCol>
              </a:tblGrid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Formulář rozpočtu projektu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81875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4472C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pro všechny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06001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18545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Formulář popisu projektu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59063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4472C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pro všechny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93949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7562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Kompletní přehled činnosti v roce 2023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40666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4472C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pro všechny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92369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9855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Kritiky, recenze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01535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4472C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pro všechny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9272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3206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Další přílohy pro okruh neperiodických publikací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9816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806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pouze pro žadatele v okruhu č. 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69997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32200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Výroční zpráva za rok 2023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746307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pouze v případě, že žádost přesahuje 1,000.000 Kč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769118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501327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Úplný výpis z Evidence skutečných majitelů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17735"/>
                  </a:ext>
                </a:extLst>
              </a:tr>
              <a:tr h="1733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4472C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pro všechny žadatele,</a:t>
                      </a: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vyjma fyzických osob a subjektů vyjmenované v § 7 zákona č. 37/2021 Sb.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047716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25836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Doklad o právní osobnosti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65000"/>
                  </a:ext>
                </a:extLst>
              </a:tr>
              <a:tr h="3589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POUZE pro </a:t>
                      </a:r>
                      <a:r>
                        <a:rPr lang="cs-CZ" sz="1200" i="1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právnické osoby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Doklad o oprávnění k podnikání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POUZE pro </a:t>
                      </a:r>
                      <a:r>
                        <a:rPr lang="cs-CZ" sz="1200" i="1" dirty="0">
                          <a:solidFill>
                            <a:srgbClr val="833C0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fyzické osoby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21626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56333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Doklad o oprávnění osoby jednající za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37748"/>
                  </a:ext>
                </a:extLst>
              </a:tr>
              <a:tr h="1737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POUZE v případě, že osoby jednající za žadatele nejsou seznatelné z výpisu z rejstříku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773643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253965"/>
                  </a:ext>
                </a:extLst>
              </a:tr>
              <a:tr h="1460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Doklad o vedení běžného bankovního účtu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93663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4472C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pro všechny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02537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99655"/>
                  </a:ext>
                </a:extLst>
              </a:tr>
              <a:tr h="2100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Potvrzení o podání žádosti pro rok 2025 o finanční participaci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62313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4472C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pro všechny žadatele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93717"/>
                  </a:ext>
                </a:extLst>
              </a:tr>
              <a:tr h="108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95884"/>
                  </a:ext>
                </a:extLst>
              </a:tr>
              <a:tr h="1095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Další nepovinné přílohy dle uvážení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16032"/>
                  </a:ext>
                </a:extLst>
              </a:tr>
              <a:tr h="904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i="1" dirty="0">
                          <a:solidFill>
                            <a:srgbClr val="833C0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nepovinné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36" marR="25236" marT="5408" marB="5408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85410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8B4CB006-6ACB-4389-9C77-0153485B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16002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93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Jednotný dotační portál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91981F8-0481-4D0A-A94A-9B786E3A2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50" y="2095500"/>
            <a:ext cx="12596812" cy="7536644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A4C9F65-71CA-4AF0-9D52-EA7BF91542E0}"/>
              </a:ext>
            </a:extLst>
          </p:cNvPr>
          <p:cNvCxnSpPr>
            <a:cxnSpLocks/>
          </p:cNvCxnSpPr>
          <p:nvPr/>
        </p:nvCxnSpPr>
        <p:spPr>
          <a:xfrm flipH="1">
            <a:off x="14494249" y="7886700"/>
            <a:ext cx="1295400" cy="0"/>
          </a:xfrm>
          <a:prstGeom prst="straightConnector1">
            <a:avLst/>
          </a:prstGeom>
          <a:ln w="57150">
            <a:solidFill>
              <a:srgbClr val="F9C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059A253-0701-48A1-B50A-D2D8FF64BA54}"/>
              </a:ext>
            </a:extLst>
          </p:cNvPr>
          <p:cNvCxnSpPr/>
          <p:nvPr/>
        </p:nvCxnSpPr>
        <p:spPr>
          <a:xfrm>
            <a:off x="1905000" y="7886700"/>
            <a:ext cx="15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DCF39AE6-B25B-4B2C-AD50-1DFBE3AA3CCF}"/>
              </a:ext>
            </a:extLst>
          </p:cNvPr>
          <p:cNvGrpSpPr/>
          <p:nvPr/>
        </p:nvGrpSpPr>
        <p:grpSpPr>
          <a:xfrm>
            <a:off x="359504" y="171338"/>
            <a:ext cx="2811065" cy="1686639"/>
            <a:chOff x="7877413" y="680680"/>
            <a:chExt cx="2811065" cy="1686639"/>
          </a:xfrm>
        </p:grpSpPr>
        <p:sp>
          <p:nvSpPr>
            <p:cNvPr id="30" name="Obdélník: se zakulacenými rohy 29">
              <a:extLst>
                <a:ext uri="{FF2B5EF4-FFF2-40B4-BE49-F238E27FC236}">
                  <a16:creationId xmlns:a16="http://schemas.microsoft.com/office/drawing/2014/main" id="{945DE8DC-8ACF-4EC9-848D-8E53744E82DE}"/>
                </a:ext>
              </a:extLst>
            </p:cNvPr>
            <p:cNvSpPr/>
            <p:nvPr/>
          </p:nvSpPr>
          <p:spPr>
            <a:xfrm>
              <a:off x="7877413" y="680680"/>
              <a:ext cx="2811065" cy="1686639"/>
            </a:xfrm>
            <a:prstGeom prst="roundRect">
              <a:avLst>
                <a:gd name="adj" fmla="val 10000"/>
              </a:avLst>
            </a:prstGeom>
            <a:solidFill>
              <a:srgbClr val="37AFE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bdélník: se zakulacenými rohy 4">
              <a:extLst>
                <a:ext uri="{FF2B5EF4-FFF2-40B4-BE49-F238E27FC236}">
                  <a16:creationId xmlns:a16="http://schemas.microsoft.com/office/drawing/2014/main" id="{2900F14F-8C5F-48F1-986E-D46388CDAA20}"/>
                </a:ext>
              </a:extLst>
            </p:cNvPr>
            <p:cNvSpPr txBox="1"/>
            <p:nvPr/>
          </p:nvSpPr>
          <p:spPr>
            <a:xfrm>
              <a:off x="7926813" y="730080"/>
              <a:ext cx="2712265" cy="1587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500" kern="1200" dirty="0"/>
                <a:t>Odešlete žádost přes JDP a vygenerujete PDF soubor žádosti</a:t>
              </a:r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AA9E226-B7C1-44C5-8288-C629E256F47D}"/>
              </a:ext>
            </a:extLst>
          </p:cNvPr>
          <p:cNvSpPr txBox="1"/>
          <p:nvPr/>
        </p:nvSpPr>
        <p:spPr>
          <a:xfrm>
            <a:off x="2089608" y="9236268"/>
            <a:ext cx="12596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 stisknutí tlačítka </a:t>
            </a:r>
            <a:r>
              <a:rPr lang="cs-CZ" dirty="0">
                <a:highlight>
                  <a:srgbClr val="C0C0C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Odeslat žádost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chvíli trvá samotný proces odesílání žádosti a následné přesměrování na stránku s potvrzením odeslaní žádosti. 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Počkejte alespoň 5-10 sekund a neklikejte ihned v případě čekání na obnovu stránky.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59169337-3DB2-4645-951C-B4007AA14F20}"/>
              </a:ext>
            </a:extLst>
          </p:cNvPr>
          <p:cNvSpPr/>
          <p:nvPr/>
        </p:nvSpPr>
        <p:spPr>
          <a:xfrm>
            <a:off x="1731989" y="9249750"/>
            <a:ext cx="346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cs-CZ" sz="5400" b="0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50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725195E2-1E44-45A8-BA9F-7668B8EA95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77"/>
          <a:stretch/>
        </p:blipFill>
        <p:spPr>
          <a:xfrm>
            <a:off x="1028110" y="1517682"/>
            <a:ext cx="10302654" cy="445085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datová schránka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80676A-1E65-4564-B4F1-7952E97D83BD}"/>
              </a:ext>
            </a:extLst>
          </p:cNvPr>
          <p:cNvSpPr/>
          <p:nvPr/>
        </p:nvSpPr>
        <p:spPr>
          <a:xfrm>
            <a:off x="1786423" y="6543892"/>
            <a:ext cx="14003226" cy="33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odeslání žádosti v elektronickém systému je žadatel povinen </a:t>
            </a:r>
            <a:r>
              <a:rPr lang="cs-CZ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vygenerovat žádost</a:t>
            </a: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 formátu PDF.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odeslání Vám do 30 minut přijde potvrzovací (automaticky generovaný) e-mail.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Vygenerovanou žádost je třeba </a:t>
            </a:r>
            <a:r>
              <a:rPr lang="cs-CZ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odeslat</a:t>
            </a: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(bez povinných příloh) </a:t>
            </a:r>
            <a:r>
              <a:rPr lang="cs-CZ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datovou schránkou</a:t>
            </a: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adresu Ministerstva kultury (ID DS: 8spaaur); rozhoduje časový údaj o odeslání datovou schránkou, termín pro odeslání je </a:t>
            </a:r>
            <a:r>
              <a:rPr lang="cs-CZ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21. října. 2024</a:t>
            </a: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předmětu zprávy uveďte zkratku: </a:t>
            </a:r>
            <a:r>
              <a:rPr lang="cs-CZ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KA2025_TA_</a:t>
            </a:r>
            <a:r>
              <a:rPr lang="cs-CZ" i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název  žadatele</a:t>
            </a:r>
            <a:r>
              <a:rPr lang="cs-CZ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cs-CZ" i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název projektu 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 není nutné podepisovat! Je však nutné ji Ministerstvu kultury zaslat datovou schránkou žadatele!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4CD9D84-838F-40EC-9B5E-42BEDCAC0644}"/>
              </a:ext>
            </a:extLst>
          </p:cNvPr>
          <p:cNvGrpSpPr/>
          <p:nvPr/>
        </p:nvGrpSpPr>
        <p:grpSpPr>
          <a:xfrm>
            <a:off x="12945927" y="4671212"/>
            <a:ext cx="2843722" cy="1686639"/>
            <a:chOff x="11812904" y="680680"/>
            <a:chExt cx="2843722" cy="1686639"/>
          </a:xfrm>
        </p:grpSpPr>
        <p:sp>
          <p:nvSpPr>
            <p:cNvPr id="21" name="Obdélník: se zakulacenými rohy 20">
              <a:extLst>
                <a:ext uri="{FF2B5EF4-FFF2-40B4-BE49-F238E27FC236}">
                  <a16:creationId xmlns:a16="http://schemas.microsoft.com/office/drawing/2014/main" id="{1F5E04F2-AB89-417A-891D-4606D30FC534}"/>
                </a:ext>
              </a:extLst>
            </p:cNvPr>
            <p:cNvSpPr/>
            <p:nvPr/>
          </p:nvSpPr>
          <p:spPr>
            <a:xfrm>
              <a:off x="11812904" y="680680"/>
              <a:ext cx="2811065" cy="1686639"/>
            </a:xfrm>
            <a:prstGeom prst="roundRect">
              <a:avLst>
                <a:gd name="adj" fmla="val 10000"/>
              </a:avLst>
            </a:prstGeom>
            <a:solidFill>
              <a:srgbClr val="E31F2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bdélník: se zakulacenými rohy 4">
              <a:extLst>
                <a:ext uri="{FF2B5EF4-FFF2-40B4-BE49-F238E27FC236}">
                  <a16:creationId xmlns:a16="http://schemas.microsoft.com/office/drawing/2014/main" id="{A6310382-C7FE-4B85-884C-B2533CC70194}"/>
                </a:ext>
              </a:extLst>
            </p:cNvPr>
            <p:cNvSpPr txBox="1"/>
            <p:nvPr/>
          </p:nvSpPr>
          <p:spPr>
            <a:xfrm>
              <a:off x="11944361" y="730079"/>
              <a:ext cx="2712265" cy="1587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500" kern="1200" dirty="0"/>
                <a:t>PDF soubor odešlete datovou schránkou</a:t>
              </a:r>
            </a:p>
          </p:txBody>
        </p:sp>
      </p:grp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D641ACC6-D193-4283-8589-FEED714A0475}"/>
              </a:ext>
            </a:extLst>
          </p:cNvPr>
          <p:cNvSpPr/>
          <p:nvPr/>
        </p:nvSpPr>
        <p:spPr>
          <a:xfrm>
            <a:off x="9745527" y="5059930"/>
            <a:ext cx="3048000" cy="996930"/>
          </a:xfrm>
          <a:prstGeom prst="rightArrow">
            <a:avLst/>
          </a:prstGeom>
          <a:solidFill>
            <a:srgbClr val="F9CA00"/>
          </a:solidFill>
          <a:ln>
            <a:solidFill>
              <a:srgbClr val="F9C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poslední krok k podání</a:t>
            </a:r>
          </a:p>
        </p:txBody>
      </p:sp>
    </p:spTree>
    <p:extLst>
      <p:ext uri="{BB962C8B-B14F-4D97-AF65-F5344CB8AC3E}">
        <p14:creationId xmlns:p14="http://schemas.microsoft.com/office/powerpoint/2010/main" val="130079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3" y="4738966"/>
            <a:ext cx="13225986" cy="80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6000" dirty="0">
                <a:solidFill>
                  <a:srgbClr val="251C6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247361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6704436-D6EA-4D91-AB74-EA0CB4EBE04D}"/>
              </a:ext>
            </a:extLst>
          </p:cNvPr>
          <p:cNvSpPr/>
          <p:nvPr/>
        </p:nvSpPr>
        <p:spPr>
          <a:xfrm>
            <a:off x="4642756" y="1065920"/>
            <a:ext cx="906780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4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Odbor umění, knihoven a kreativních odvětví</a:t>
            </a:r>
          </a:p>
        </p:txBody>
      </p:sp>
    </p:spTree>
    <p:extLst>
      <p:ext uri="{BB962C8B-B14F-4D97-AF65-F5344CB8AC3E}">
        <p14:creationId xmlns:p14="http://schemas.microsoft.com/office/powerpoint/2010/main" val="337218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80676A-1E65-4564-B4F1-7952E97D83BD}"/>
              </a:ext>
            </a:extLst>
          </p:cNvPr>
          <p:cNvSpPr/>
          <p:nvPr/>
        </p:nvSpPr>
        <p:spPr>
          <a:xfrm>
            <a:off x="2099345" y="9050241"/>
            <a:ext cx="1400322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https://mk.gov.cz/kulturni-aktivity-tanec-rozpoctove-formulare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A8E94C6D-91C7-4FBD-99DD-BA2FF3E21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45316"/>
              </p:ext>
            </p:extLst>
          </p:nvPr>
        </p:nvGraphicFramePr>
        <p:xfrm>
          <a:off x="2099346" y="2095500"/>
          <a:ext cx="13377377" cy="7187565"/>
        </p:xfrm>
        <a:graphic>
          <a:graphicData uri="http://schemas.openxmlformats.org/drawingml/2006/table">
            <a:tbl>
              <a:tblPr/>
              <a:tblGrid>
                <a:gridCol w="13377377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6907326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Pilotní verze nové podoby rozpočtového formuláře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Vznikl se spolupráci s odbornou komisí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Individuální potřeby ale univerzální formulář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Vychází z tradiční podoby formulářů MK – systém vyplňování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cs-CZ" sz="1800" b="0" i="0" u="sng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Zásadní změny: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Personální náklady v jedné části formuláře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Konkretizace výpočtu honorářů pro účinkující – pomocné tabulky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Konkretizace výpočtů pro příjmy – pomocné tabulky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Důvod vzniku: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Eliminace chybovosti v příjmové části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Lepší pochopení modelu finančního fungování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Nástroj pro transparentní sdílení informací o subjektu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Nečitelnost rozdílných nákladů v jedné buňce (IČO / smlouva / zaměstnanec / jiná spolupráce apod.)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Drobné odchylky budeme řešit individuálně v návaznosti na specifika daného projektu!</a:t>
                      </a: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	</a:t>
                      </a:r>
                      <a:endParaRPr lang="cs-CZ" sz="1800" b="0" i="0" u="none" strike="noStrike" dirty="0">
                        <a:solidFill>
                          <a:srgbClr val="70AD47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99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80676A-1E65-4564-B4F1-7952E97D83BD}"/>
              </a:ext>
            </a:extLst>
          </p:cNvPr>
          <p:cNvSpPr/>
          <p:nvPr/>
        </p:nvSpPr>
        <p:spPr>
          <a:xfrm>
            <a:off x="1806017" y="8115300"/>
            <a:ext cx="14003226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https://mk.gov.cz/vyberova-dotacni-rizeni-na-rok-2025-vyhlaseni</a:t>
            </a: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https://mk.gov.cz/kulturni-aktivity-tanec-rozpoctove-formulare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9B9A0747-5BC1-4EB9-BBD1-F8D7CF185C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6919" r="-1624" b="2983"/>
          <a:stretch/>
        </p:blipFill>
        <p:spPr>
          <a:xfrm>
            <a:off x="2222276" y="1628592"/>
            <a:ext cx="13502060" cy="6334308"/>
          </a:xfrm>
          <a:prstGeom prst="rect">
            <a:avLst/>
          </a:prstGeom>
        </p:spPr>
      </p:pic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7E88512-8596-49C7-B077-814278393349}"/>
              </a:ext>
            </a:extLst>
          </p:cNvPr>
          <p:cNvCxnSpPr>
            <a:cxnSpLocks/>
          </p:cNvCxnSpPr>
          <p:nvPr/>
        </p:nvCxnSpPr>
        <p:spPr>
          <a:xfrm flipH="1">
            <a:off x="9677400" y="6743700"/>
            <a:ext cx="1524000" cy="0"/>
          </a:xfrm>
          <a:prstGeom prst="straightConnector1">
            <a:avLst/>
          </a:prstGeom>
          <a:ln w="57150">
            <a:solidFill>
              <a:srgbClr val="F9C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46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80676A-1E65-4564-B4F1-7952E97D83BD}"/>
              </a:ext>
            </a:extLst>
          </p:cNvPr>
          <p:cNvSpPr/>
          <p:nvPr/>
        </p:nvSpPr>
        <p:spPr>
          <a:xfrm>
            <a:off x="1786423" y="8688841"/>
            <a:ext cx="1400322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https://mk.gov.cz/kulturni-aktivity-tanec-rozpoctove-formulare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7E88512-8596-49C7-B077-814278393349}"/>
              </a:ext>
            </a:extLst>
          </p:cNvPr>
          <p:cNvCxnSpPr>
            <a:cxnSpLocks/>
          </p:cNvCxnSpPr>
          <p:nvPr/>
        </p:nvCxnSpPr>
        <p:spPr>
          <a:xfrm flipH="1">
            <a:off x="9677400" y="6743700"/>
            <a:ext cx="1524000" cy="0"/>
          </a:xfrm>
          <a:prstGeom prst="straightConnector1">
            <a:avLst/>
          </a:prstGeom>
          <a:ln w="57150">
            <a:solidFill>
              <a:srgbClr val="F9C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380F846B-69D0-4FE7-9FC9-AB069F5EC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2" y="1614487"/>
            <a:ext cx="11801475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2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69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  <a:endParaRPr lang="en-US" sz="26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Odbor umění, knihoven a kreativních odvětví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254453-7E08-4915-AE02-563F66EDFCFB}"/>
              </a:ext>
            </a:extLst>
          </p:cNvPr>
          <p:cNvSpPr txBox="1"/>
          <p:nvPr/>
        </p:nvSpPr>
        <p:spPr>
          <a:xfrm>
            <a:off x="1257301" y="2896731"/>
            <a:ext cx="14859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Obsah prezentace:</a:t>
            </a:r>
          </a:p>
          <a:p>
            <a:endParaRPr lang="cs-CZ" sz="2600" u="sng" dirty="0">
              <a:latin typeface="+mj-lt"/>
              <a:cs typeface="Arial" panose="020B0604020202020204" pitchFamily="34" charset="0"/>
            </a:endParaRPr>
          </a:p>
          <a:p>
            <a:endParaRPr lang="cs-CZ" sz="2600" i="1" u="sng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600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Vyhlášení </a:t>
            </a:r>
            <a:r>
              <a:rPr lang="cs-CZ" sz="2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VDŘ pro oblast profesionálního tance, pohybového a nonverbálního umění</a:t>
            </a:r>
          </a:p>
          <a:p>
            <a:endParaRPr lang="cs-CZ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600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Jednotný dotační portál </a:t>
            </a:r>
            <a:r>
              <a:rPr lang="cs-CZ" sz="2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Ministerstva financí – podání žádosti</a:t>
            </a:r>
          </a:p>
          <a:p>
            <a:endParaRPr lang="cs-CZ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</a:t>
            </a:r>
            <a:r>
              <a:rPr lang="cs-CZ" sz="2600" u="sn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rozpočtový formulář </a:t>
            </a:r>
          </a:p>
          <a:p>
            <a:r>
              <a:rPr lang="cs-CZ" sz="2600" b="1" i="1" u="sng" strike="sngStrik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400" i="1" strike="sngStrik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B5D4931-8E11-4DFE-ADD7-B61A27E17D2A}"/>
              </a:ext>
            </a:extLst>
          </p:cNvPr>
          <p:cNvSpPr txBox="1"/>
          <p:nvPr/>
        </p:nvSpPr>
        <p:spPr>
          <a:xfrm>
            <a:off x="9601200" y="6478273"/>
            <a:ext cx="678180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Zahájení příjmu žádostí:	2. 9. 2024 (od 13:00)</a:t>
            </a:r>
          </a:p>
          <a:p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Ukončení příjmu žádostí: 	</a:t>
            </a: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21. 10. 2024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(do 15:00)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5079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80676A-1E65-4564-B4F1-7952E97D83BD}"/>
              </a:ext>
            </a:extLst>
          </p:cNvPr>
          <p:cNvSpPr/>
          <p:nvPr/>
        </p:nvSpPr>
        <p:spPr>
          <a:xfrm>
            <a:off x="1786423" y="8688841"/>
            <a:ext cx="1400322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https://mk.gov.cz/kulturni-aktivity-tanec-rozpoctove-formulare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A8E94C6D-91C7-4FBD-99DD-BA2FF3E21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98784"/>
              </p:ext>
            </p:extLst>
          </p:nvPr>
        </p:nvGraphicFramePr>
        <p:xfrm>
          <a:off x="1786423" y="2310576"/>
          <a:ext cx="13377377" cy="3225165"/>
        </p:xfrm>
        <a:graphic>
          <a:graphicData uri="http://schemas.openxmlformats.org/drawingml/2006/table">
            <a:tbl>
              <a:tblPr/>
              <a:tblGrid>
                <a:gridCol w="13377377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sng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Změny v rozpočtovém formuláři:</a:t>
                      </a:r>
                    </a:p>
                    <a:p>
                      <a:pPr algn="l" fontAlgn="ctr"/>
                      <a:endParaRPr lang="cs-CZ" sz="2400" b="0" i="0" u="sng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Pomocné tabulky:</a:t>
                      </a:r>
                    </a:p>
                    <a:p>
                      <a:pPr algn="l" fontAlgn="ctr"/>
                      <a:r>
                        <a:rPr lang="cs-CZ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Výpočet </a:t>
                      </a:r>
                      <a:r>
                        <a:rPr lang="cs-CZ" sz="20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honorářů pro účinkující</a:t>
                      </a: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Výpočet </a:t>
                      </a:r>
                      <a:r>
                        <a:rPr lang="cs-CZ" sz="2000" b="0" i="0" u="none" strike="noStrike" kern="1200" dirty="0">
                          <a:solidFill>
                            <a:srgbClr val="CC99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vstupného / jiných příjmů z projektu</a:t>
                      </a: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rgbClr val="CC99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Další neumělecké náklady – personální náklady v jedné části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	</a:t>
                      </a:r>
                      <a:endParaRPr lang="cs-CZ" sz="1800" b="0" i="0" u="none" strike="noStrike" dirty="0">
                        <a:solidFill>
                          <a:srgbClr val="70AD47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31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80676A-1E65-4564-B4F1-7952E97D83BD}"/>
              </a:ext>
            </a:extLst>
          </p:cNvPr>
          <p:cNvSpPr/>
          <p:nvPr/>
        </p:nvSpPr>
        <p:spPr>
          <a:xfrm>
            <a:off x="2099345" y="9050241"/>
            <a:ext cx="1400322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https://mk.gov.cz/kulturni-aktivity-tanec-rozpoctove-formulare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2151CE6-CAB6-4418-9C82-AC43C1778B75}"/>
              </a:ext>
            </a:extLst>
          </p:cNvPr>
          <p:cNvSpPr txBox="1"/>
          <p:nvPr/>
        </p:nvSpPr>
        <p:spPr>
          <a:xfrm>
            <a:off x="1981200" y="2315541"/>
            <a:ext cx="13377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 stažení rozpočtového formuláře pro daný okruh pokračujte důkladným přečtením prvního listu: </a:t>
            </a:r>
            <a:r>
              <a:rPr lang="cs-CZ" sz="2400" dirty="0">
                <a:highlight>
                  <a:srgbClr val="E31F26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Úvod</a:t>
            </a:r>
          </a:p>
          <a:p>
            <a:endParaRPr lang="cs-CZ" sz="2400" dirty="0">
              <a:highlight>
                <a:srgbClr val="E31F26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highlight>
                <a:srgbClr val="E31F26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highlight>
                <a:srgbClr val="E31F26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A8E94C6D-91C7-4FBD-99DD-BA2FF3E21662}"/>
              </a:ext>
            </a:extLst>
          </p:cNvPr>
          <p:cNvGraphicFramePr>
            <a:graphicFrameLocks noGrp="1"/>
          </p:cNvGraphicFramePr>
          <p:nvPr/>
        </p:nvGraphicFramePr>
        <p:xfrm>
          <a:off x="2099346" y="3086100"/>
          <a:ext cx="13377377" cy="5916726"/>
        </p:xfrm>
        <a:graphic>
          <a:graphicData uri="http://schemas.openxmlformats.org/drawingml/2006/table">
            <a:tbl>
              <a:tblPr/>
              <a:tblGrid>
                <a:gridCol w="13377377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59167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Pokud některé náklady nebo příjmy nejsou součástí Vašeho projektu, daná políčka nevyplňujte. </a:t>
                      </a:r>
                    </a:p>
                    <a:p>
                      <a:pPr algn="l" fontAlgn="ctr"/>
                      <a:b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Naopak pokud potřebujete, neváhejte pracovat s rozpočtem tak, aby to vyhovovalo především Vám a Vašemu projektu, tzn. je možnost měnit názvy služeb / pracovních pozic apod.</a:t>
                      </a:r>
                      <a:b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Doporučujeme uvádět co nejvíce informací k projektu v části</a:t>
                      </a:r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komentáře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.</a:t>
                      </a:r>
                      <a:b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b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Prosíme, nezapomeňte, že všechny </a:t>
                      </a:r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vyplněné informace musí navzájem souviset 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– tzn. rozpočet i popis projektu.</a:t>
                      </a: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E31F26"/>
                          </a:solidFill>
                          <a:effectLst/>
                          <a:latin typeface="Calibri Light" panose="020F0302020204030204" pitchFamily="34" charset="0"/>
                        </a:rPr>
                        <a:t>Upozornění: Komentáře jsou u rozpočtu povinnou součástí. Bez jejich detailního vyplnění bude na rozpočet nahlíženo jako na chybný a bude dle toho hodnocen. </a:t>
                      </a: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Prosím, jasně v komentářích specifikujte rozsahy spolupráce, částky, počty, podmínky apod.</a:t>
                      </a: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alibri Light" panose="020F0302020204030204" pitchFamily="34" charset="0"/>
                        </a:rPr>
                        <a:t>Upozornění: Barevně zabarvené řádky ve všech tabulkách nevyplňujte, tyto řádky se vyplňují automaticky (je zde nastavená funkce).</a:t>
                      </a: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 případě, že se Vašeho projektu rozpočtová položka / příjem / náklad netýká, nevyplňujte danou buňku / tabulku.</a:t>
                      </a: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Vyplnění </a:t>
                      </a:r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pomocných tabulek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 </a:t>
                      </a:r>
                      <a:r>
                        <a:rPr lang="cs-CZ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</a:rPr>
                        <a:t>nákladové části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(účinkující) a </a:t>
                      </a:r>
                      <a:r>
                        <a:rPr lang="cs-CZ" sz="1800" b="1" i="0" u="none" strike="noStrike" dirty="0">
                          <a:solidFill>
                            <a:srgbClr val="CC9900"/>
                          </a:solidFill>
                          <a:effectLst/>
                          <a:latin typeface="Calibri Light" panose="020F0302020204030204" pitchFamily="34" charset="0"/>
                        </a:rPr>
                        <a:t>příjmové části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(vstupné) </a:t>
                      </a:r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je nutné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. Bez využití pomocných tabulek bude na rozpočet nahlíženo jako na chybný a bude dle toho hodnocen.</a:t>
                      </a:r>
                    </a:p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		</a:t>
                      </a:r>
                      <a:endParaRPr lang="cs-CZ" sz="1800" b="0" i="0" u="none" strike="noStrike" dirty="0">
                        <a:solidFill>
                          <a:srgbClr val="70AD47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035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80676A-1E65-4564-B4F1-7952E97D83BD}"/>
              </a:ext>
            </a:extLst>
          </p:cNvPr>
          <p:cNvSpPr/>
          <p:nvPr/>
        </p:nvSpPr>
        <p:spPr>
          <a:xfrm>
            <a:off x="1786423" y="8688841"/>
            <a:ext cx="1400322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https://mk.gov.cz/kulturni-aktivity-tanec-rozpoctove-formulare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A8E94C6D-91C7-4FBD-99DD-BA2FF3E21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04659"/>
              </p:ext>
            </p:extLst>
          </p:nvPr>
        </p:nvGraphicFramePr>
        <p:xfrm>
          <a:off x="1786423" y="2310576"/>
          <a:ext cx="13377377" cy="5236845"/>
        </p:xfrm>
        <a:graphic>
          <a:graphicData uri="http://schemas.openxmlformats.org/drawingml/2006/table">
            <a:tbl>
              <a:tblPr/>
              <a:tblGrid>
                <a:gridCol w="13377377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Legenda</a:t>
                      </a: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Pro výpočty </a:t>
                      </a:r>
                      <a:r>
                        <a:rPr lang="cs-CZ" sz="2000" b="1" i="0" kern="1200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honorářů účinkujících / autorů 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využijte tabulky v Listu Pomocné tabulky (část </a:t>
                      </a:r>
                      <a:r>
                        <a:rPr lang="cs-CZ" sz="2000" b="1" i="0" kern="1200" dirty="0">
                          <a:solidFill>
                            <a:schemeClr val="accent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Náklady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).</a:t>
                      </a: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Pro výpočty </a:t>
                      </a:r>
                      <a:r>
                        <a:rPr lang="cs-CZ" sz="2000" b="1" i="0" kern="1200" dirty="0">
                          <a:solidFill>
                            <a:srgbClr val="CC99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příjmů (vstupné nebo jiné příjmy z realizace) 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využijte tabulky v Listu Pomocné tabulky (část </a:t>
                      </a:r>
                      <a:r>
                        <a:rPr lang="cs-CZ" sz="2000" b="1" i="0" kern="1200" dirty="0">
                          <a:solidFill>
                            <a:srgbClr val="CC99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Příjmy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).</a:t>
                      </a: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u="sng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Před vyplňováním pomocných tabulek 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je nutné zadat požadované informace v Listu </a:t>
                      </a:r>
                      <a:r>
                        <a:rPr lang="cs-CZ" sz="2000" b="0" i="0" u="sng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Základní informace k projektu</a:t>
                      </a:r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cs-CZ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Rozpočtový formulář je možné upravovat pomocí řádků. Pokud tak budete činit, prosím zkontrolujte si vždy přednastavené vzorce na součty!</a:t>
                      </a:r>
                    </a:p>
                    <a:p>
                      <a:pPr algn="l" fontAlgn="ctr"/>
                      <a:endParaRPr lang="cs-CZ" sz="2000" b="0" i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1" i="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Zelenou barvou jsou označena místa, kde je nutné využít pomocné tabulky (náklady účinkující a příjmy).</a:t>
                      </a:r>
                    </a:p>
                    <a:p>
                      <a:pPr algn="l" fontAlgn="ctr"/>
                      <a:endParaRPr lang="cs-CZ" sz="2000" b="0" i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1" i="0" kern="1200" dirty="0">
                          <a:solidFill>
                            <a:schemeClr val="accent6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Oranžová barva značí možnosti úpravy, specifikace.</a:t>
                      </a:r>
                    </a:p>
                    <a:p>
                      <a:pPr algn="l" fontAlgn="ctr"/>
                      <a:endParaRPr lang="cs-CZ" sz="2000" b="0" i="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2000" b="1" i="0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Červená značí, na co si dát pozor, popřípadě vysvětluje, co doplnit.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	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	</a:t>
                      </a:r>
                      <a:endParaRPr lang="cs-CZ" sz="1800" b="0" i="0" u="none" strike="noStrike" dirty="0">
                        <a:solidFill>
                          <a:srgbClr val="70AD47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31007" y="3264506"/>
            <a:ext cx="13225986" cy="484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6000" dirty="0">
                <a:solidFill>
                  <a:srgbClr val="251C6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</a:t>
            </a:r>
          </a:p>
          <a:p>
            <a:pPr algn="ctr">
              <a:lnSpc>
                <a:spcPts val="6299"/>
              </a:lnSpc>
            </a:pPr>
            <a:endParaRPr lang="cs-CZ" sz="6000" dirty="0">
              <a:solidFill>
                <a:srgbClr val="251C6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ts val="6299"/>
              </a:lnSpc>
            </a:pPr>
            <a:r>
              <a:rPr lang="cs-CZ" sz="6000" dirty="0">
                <a:solidFill>
                  <a:srgbClr val="37AFE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Návod na vyplňování</a:t>
            </a:r>
          </a:p>
          <a:p>
            <a:pPr algn="ctr">
              <a:lnSpc>
                <a:spcPts val="6299"/>
              </a:lnSpc>
            </a:pPr>
            <a:endParaRPr lang="cs-CZ" sz="6000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ts val="6299"/>
              </a:lnSpc>
            </a:pPr>
            <a:r>
              <a:rPr lang="cs-CZ" sz="60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příklad okruh č. 4. Celoroční inscenační činnost tvůrčího subjektu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247361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6704436-D6EA-4D91-AB74-EA0CB4EBE04D}"/>
              </a:ext>
            </a:extLst>
          </p:cNvPr>
          <p:cNvSpPr/>
          <p:nvPr/>
        </p:nvSpPr>
        <p:spPr>
          <a:xfrm>
            <a:off x="4642756" y="1065920"/>
            <a:ext cx="9067800" cy="57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4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Odbor umění, knihoven a kreativních odvětví</a:t>
            </a:r>
          </a:p>
        </p:txBody>
      </p:sp>
    </p:spTree>
    <p:extLst>
      <p:ext uri="{BB962C8B-B14F-4D97-AF65-F5344CB8AC3E}">
        <p14:creationId xmlns:p14="http://schemas.microsoft.com/office/powerpoint/2010/main" val="407449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A8E94C6D-91C7-4FBD-99DD-BA2FF3E21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7542"/>
              </p:ext>
            </p:extLst>
          </p:nvPr>
        </p:nvGraphicFramePr>
        <p:xfrm>
          <a:off x="534409" y="2821088"/>
          <a:ext cx="3123756" cy="299085"/>
        </p:xfrm>
        <a:graphic>
          <a:graphicData uri="http://schemas.openxmlformats.org/drawingml/2006/table">
            <a:tbl>
              <a:tblPr/>
              <a:tblGrid>
                <a:gridCol w="3123756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Vyplníte základní projektové údaje.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pic>
        <p:nvPicPr>
          <p:cNvPr id="18" name="Obrázek 17">
            <a:extLst>
              <a:ext uri="{FF2B5EF4-FFF2-40B4-BE49-F238E27FC236}">
                <a16:creationId xmlns:a16="http://schemas.microsoft.com/office/drawing/2014/main" id="{0003D855-C1AC-4AE5-BFA3-22E1D4B72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95487"/>
            <a:ext cx="11696700" cy="6296025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E2FDB8B-83C1-41E4-96EF-868245413D1E}"/>
              </a:ext>
            </a:extLst>
          </p:cNvPr>
          <p:cNvCxnSpPr>
            <a:cxnSpLocks/>
          </p:cNvCxnSpPr>
          <p:nvPr/>
        </p:nvCxnSpPr>
        <p:spPr>
          <a:xfrm>
            <a:off x="2209800" y="27051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4AD9D301-729A-4B49-AE3A-B1967C94664F}"/>
              </a:ext>
            </a:extLst>
          </p:cNvPr>
          <p:cNvCxnSpPr>
            <a:cxnSpLocks/>
          </p:cNvCxnSpPr>
          <p:nvPr/>
        </p:nvCxnSpPr>
        <p:spPr>
          <a:xfrm>
            <a:off x="3124200" y="4476954"/>
            <a:ext cx="0" cy="1733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50FEFA04-A99A-4074-8C3E-D502DBD1C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30257"/>
              </p:ext>
            </p:extLst>
          </p:nvPr>
        </p:nvGraphicFramePr>
        <p:xfrm>
          <a:off x="1772194" y="2401810"/>
          <a:ext cx="457200" cy="48196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95942DA3-FA81-45E3-886B-3E14228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95823"/>
              </p:ext>
            </p:extLst>
          </p:nvPr>
        </p:nvGraphicFramePr>
        <p:xfrm>
          <a:off x="2563663" y="4413744"/>
          <a:ext cx="457200" cy="48196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7A64C53-8D85-466F-8CBE-BCE55922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95624"/>
              </p:ext>
            </p:extLst>
          </p:nvPr>
        </p:nvGraphicFramePr>
        <p:xfrm>
          <a:off x="534409" y="4926519"/>
          <a:ext cx="2529232" cy="4688205"/>
        </p:xfrm>
        <a:graphic>
          <a:graphicData uri="http://schemas.openxmlformats.org/drawingml/2006/table">
            <a:tbl>
              <a:tblPr/>
              <a:tblGrid>
                <a:gridCol w="2529232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Formulář je založen na stejném principu jako tradiční formuláře MK – </a:t>
                      </a:r>
                      <a:r>
                        <a:rPr lang="cs-CZ" sz="1600" b="0" i="0" u="sng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vyplňování částek u rozpočtových položek</a:t>
                      </a: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Abyste mohli vyplňovat postupně položky, které se Vás týkají – vyplňte doplňkové informace k projektu na dalším Listu s názvem: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Základní informace k projektu</a:t>
                      </a: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Zabarvené buňky </a:t>
                      </a: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nevyplňujete – do těchto buněk se informace přenášejí z pomocných tabulek nebo se jedná o dílčí rozpočtové součty! 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D2501D42-6503-431B-86E7-2B30AD946EE0}"/>
              </a:ext>
            </a:extLst>
          </p:cNvPr>
          <p:cNvCxnSpPr>
            <a:cxnSpLocks/>
          </p:cNvCxnSpPr>
          <p:nvPr/>
        </p:nvCxnSpPr>
        <p:spPr>
          <a:xfrm flipV="1">
            <a:off x="7162800" y="8291512"/>
            <a:ext cx="0" cy="1042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64F0A877-3ECA-42A4-BE39-47CAED5FCAAB}"/>
              </a:ext>
            </a:extLst>
          </p:cNvPr>
          <p:cNvCxnSpPr>
            <a:cxnSpLocks/>
          </p:cNvCxnSpPr>
          <p:nvPr/>
        </p:nvCxnSpPr>
        <p:spPr>
          <a:xfrm>
            <a:off x="3086100" y="7886700"/>
            <a:ext cx="4076700" cy="143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3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A8E94C6D-91C7-4FBD-99DD-BA2FF3E21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45781"/>
              </p:ext>
            </p:extLst>
          </p:nvPr>
        </p:nvGraphicFramePr>
        <p:xfrm>
          <a:off x="534409" y="2821088"/>
          <a:ext cx="3123756" cy="1518285"/>
        </p:xfrm>
        <a:graphic>
          <a:graphicData uri="http://schemas.openxmlformats.org/drawingml/2006/table">
            <a:tbl>
              <a:tblPr/>
              <a:tblGrid>
                <a:gridCol w="3123756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Vyplníte doplňkové informace k projektu.</a:t>
                      </a:r>
                    </a:p>
                    <a:p>
                      <a:pPr algn="l" fontAlgn="ctr"/>
                      <a:endParaRPr lang="cs-CZ" sz="1600" b="0" i="0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Zanesené informace se dále propíší do Listu s názvem: 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Pomocné tabulky (část Náklady)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E2FDB8B-83C1-41E4-96EF-868245413D1E}"/>
              </a:ext>
            </a:extLst>
          </p:cNvPr>
          <p:cNvCxnSpPr>
            <a:cxnSpLocks/>
          </p:cNvCxnSpPr>
          <p:nvPr/>
        </p:nvCxnSpPr>
        <p:spPr>
          <a:xfrm>
            <a:off x="2209800" y="27051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4AD9D301-729A-4B49-AE3A-B1967C94664F}"/>
              </a:ext>
            </a:extLst>
          </p:cNvPr>
          <p:cNvCxnSpPr>
            <a:cxnSpLocks/>
          </p:cNvCxnSpPr>
          <p:nvPr/>
        </p:nvCxnSpPr>
        <p:spPr>
          <a:xfrm>
            <a:off x="3124200" y="4476954"/>
            <a:ext cx="0" cy="1733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50FEFA04-A99A-4074-8C3E-D502DBD1C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93404"/>
              </p:ext>
            </p:extLst>
          </p:nvPr>
        </p:nvGraphicFramePr>
        <p:xfrm>
          <a:off x="1772194" y="2401810"/>
          <a:ext cx="457200" cy="48196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95942DA3-FA81-45E3-886B-3E142284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12917"/>
              </p:ext>
            </p:extLst>
          </p:nvPr>
        </p:nvGraphicFramePr>
        <p:xfrm>
          <a:off x="2563663" y="4413744"/>
          <a:ext cx="457200" cy="48196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7A64C53-8D85-466F-8CBE-BCE55922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06944"/>
              </p:ext>
            </p:extLst>
          </p:nvPr>
        </p:nvGraphicFramePr>
        <p:xfrm>
          <a:off x="534409" y="4926519"/>
          <a:ext cx="2529232" cy="4688205"/>
        </p:xfrm>
        <a:graphic>
          <a:graphicData uri="http://schemas.openxmlformats.org/drawingml/2006/table">
            <a:tbl>
              <a:tblPr/>
              <a:tblGrid>
                <a:gridCol w="2529232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Informace vyplňujte dle informací uváděných v popisu projektu.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Pokud neobsáhnete všechny řádky, nechte buňky nevyplněné.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Pokud možno snažte se vyhnout přidávání řádků v tomto listě – neseděly by poté součty v dalších listech. 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 případě, že budete potřebovat tabulky značně upravit, prosíme individuálně se domluvte s odborným referentem dle specifik projektu.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25" name="Obdélník 24">
            <a:extLst>
              <a:ext uri="{FF2B5EF4-FFF2-40B4-BE49-F238E27FC236}">
                <a16:creationId xmlns:a16="http://schemas.microsoft.com/office/drawing/2014/main" id="{47DFBACC-8911-4838-A10D-A91B4D71CE7B}"/>
              </a:ext>
            </a:extLst>
          </p:cNvPr>
          <p:cNvSpPr/>
          <p:nvPr/>
        </p:nvSpPr>
        <p:spPr>
          <a:xfrm>
            <a:off x="4125686" y="947384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</a:t>
            </a:r>
            <a:endParaRPr lang="cs-CZ" sz="16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422CBF3C-42FF-4408-B6E5-8568E1ED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2" y="1734392"/>
            <a:ext cx="10535189" cy="7160143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EEF0A5AD-23D0-4F84-B833-C594DCE352C9}"/>
              </a:ext>
            </a:extLst>
          </p:cNvPr>
          <p:cNvSpPr/>
          <p:nvPr/>
        </p:nvSpPr>
        <p:spPr>
          <a:xfrm>
            <a:off x="4481874" y="9473840"/>
            <a:ext cx="6996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 vyplnění se můžete vrátit nazpět do Listu Rozpočtový formulář a začít vyplňovat.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B9A579BE-8404-4C90-B7AC-AAFD8CCD0B17}"/>
              </a:ext>
            </a:extLst>
          </p:cNvPr>
          <p:cNvCxnSpPr>
            <a:cxnSpLocks/>
          </p:cNvCxnSpPr>
          <p:nvPr/>
        </p:nvCxnSpPr>
        <p:spPr>
          <a:xfrm flipV="1">
            <a:off x="5410200" y="8894535"/>
            <a:ext cx="0" cy="5793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464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A8E94C6D-91C7-4FBD-99DD-BA2FF3E21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08134"/>
              </p:ext>
            </p:extLst>
          </p:nvPr>
        </p:nvGraphicFramePr>
        <p:xfrm>
          <a:off x="534409" y="2821088"/>
          <a:ext cx="3123756" cy="4901565"/>
        </p:xfrm>
        <a:graphic>
          <a:graphicData uri="http://schemas.openxmlformats.org/drawingml/2006/table">
            <a:tbl>
              <a:tblPr/>
              <a:tblGrid>
                <a:gridCol w="3123756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Pro vyplnění celkové sumy na účinkující využijte Pomocné tabulky v Listu s názvem: 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Pomocné tabulky (část Náklady)</a:t>
                      </a:r>
                      <a:r>
                        <a:rPr lang="cs-CZ" sz="1600" b="0" i="0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Všechny ostatní umělecké honoráře vyplňujte tak, jak jste zvyklý.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 případě, že máte v projektu další umělecké personální náklady, neváhejte využít volné řádky s názvem</a:t>
                      </a:r>
                      <a:r>
                        <a:rPr lang="cs-CZ" sz="16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specifikujte</a:t>
                      </a: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Pokud budete mít v projektu jiné názvy uměleckých honorářů, které nejsou specifikovány – </a:t>
                      </a:r>
                      <a:r>
                        <a:rPr lang="cs-CZ" sz="1600" b="0" i="0" u="sng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je možno názvy přepsat. </a:t>
                      </a:r>
                    </a:p>
                    <a:p>
                      <a:pPr algn="l" fontAlgn="ctr"/>
                      <a:endParaRPr lang="cs-CZ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E2FDB8B-83C1-41E4-96EF-868245413D1E}"/>
              </a:ext>
            </a:extLst>
          </p:cNvPr>
          <p:cNvCxnSpPr>
            <a:cxnSpLocks/>
          </p:cNvCxnSpPr>
          <p:nvPr/>
        </p:nvCxnSpPr>
        <p:spPr>
          <a:xfrm>
            <a:off x="2209800" y="27051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4AD9D301-729A-4B49-AE3A-B1967C94664F}"/>
              </a:ext>
            </a:extLst>
          </p:cNvPr>
          <p:cNvCxnSpPr>
            <a:cxnSpLocks/>
          </p:cNvCxnSpPr>
          <p:nvPr/>
        </p:nvCxnSpPr>
        <p:spPr>
          <a:xfrm>
            <a:off x="3658165" y="4202707"/>
            <a:ext cx="0" cy="1134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50FEFA04-A99A-4074-8C3E-D502DBD1C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28623"/>
              </p:ext>
            </p:extLst>
          </p:nvPr>
        </p:nvGraphicFramePr>
        <p:xfrm>
          <a:off x="1772194" y="2401810"/>
          <a:ext cx="457200" cy="48196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33" name="Obdélník 32">
            <a:extLst>
              <a:ext uri="{FF2B5EF4-FFF2-40B4-BE49-F238E27FC236}">
                <a16:creationId xmlns:a16="http://schemas.microsoft.com/office/drawing/2014/main" id="{EEF0A5AD-23D0-4F84-B833-C594DCE352C9}"/>
              </a:ext>
            </a:extLst>
          </p:cNvPr>
          <p:cNvSpPr/>
          <p:nvPr/>
        </p:nvSpPr>
        <p:spPr>
          <a:xfrm>
            <a:off x="10820400" y="9043498"/>
            <a:ext cx="3821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Nezapomeňte využívat povinné komentáře!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1E77F57-16B9-4C3D-A454-AF0D56BA0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26" y="2092233"/>
            <a:ext cx="11890467" cy="6221074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A6E853A-8907-45CD-A5C2-639DF5128D81}"/>
              </a:ext>
            </a:extLst>
          </p:cNvPr>
          <p:cNvCxnSpPr/>
          <p:nvPr/>
        </p:nvCxnSpPr>
        <p:spPr>
          <a:xfrm flipH="1">
            <a:off x="11201400" y="2999762"/>
            <a:ext cx="276813" cy="4885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A1C65C3C-BE98-4A19-926F-3CE971BA0E1B}"/>
              </a:ext>
            </a:extLst>
          </p:cNvPr>
          <p:cNvCxnSpPr/>
          <p:nvPr/>
        </p:nvCxnSpPr>
        <p:spPr>
          <a:xfrm>
            <a:off x="8991600" y="2913031"/>
            <a:ext cx="1828800" cy="497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139CAD2-697D-4367-981F-FFDE967BF79D}"/>
              </a:ext>
            </a:extLst>
          </p:cNvPr>
          <p:cNvCxnSpPr/>
          <p:nvPr/>
        </p:nvCxnSpPr>
        <p:spPr>
          <a:xfrm>
            <a:off x="10246659" y="2913031"/>
            <a:ext cx="573741" cy="497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B9A579BE-8404-4C90-B7AC-AAFD8CCD0B17}"/>
              </a:ext>
            </a:extLst>
          </p:cNvPr>
          <p:cNvCxnSpPr>
            <a:cxnSpLocks/>
          </p:cNvCxnSpPr>
          <p:nvPr/>
        </p:nvCxnSpPr>
        <p:spPr>
          <a:xfrm flipH="1" flipV="1">
            <a:off x="12870660" y="3364851"/>
            <a:ext cx="43543" cy="5609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EB73A051-A334-49EC-8B87-B50B1533215E}"/>
              </a:ext>
            </a:extLst>
          </p:cNvPr>
          <p:cNvCxnSpPr/>
          <p:nvPr/>
        </p:nvCxnSpPr>
        <p:spPr>
          <a:xfrm>
            <a:off x="10496577" y="8115300"/>
            <a:ext cx="1963271" cy="0"/>
          </a:xfrm>
          <a:prstGeom prst="line">
            <a:avLst/>
          </a:prstGeom>
          <a:ln>
            <a:solidFill>
              <a:srgbClr val="E31F2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84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7A64C53-8D85-466F-8CBE-BCE55922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10582"/>
              </p:ext>
            </p:extLst>
          </p:nvPr>
        </p:nvGraphicFramePr>
        <p:xfrm>
          <a:off x="580010" y="8770334"/>
          <a:ext cx="2696590" cy="786765"/>
        </p:xfrm>
        <a:graphic>
          <a:graphicData uri="http://schemas.openxmlformats.org/drawingml/2006/table">
            <a:tbl>
              <a:tblPr/>
              <a:tblGrid>
                <a:gridCol w="269659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Na tyto řádky se zkopírují informace zanesené v Listu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Základní informace o projektu.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pic>
        <p:nvPicPr>
          <p:cNvPr id="19" name="Obrázek 18">
            <a:extLst>
              <a:ext uri="{FF2B5EF4-FFF2-40B4-BE49-F238E27FC236}">
                <a16:creationId xmlns:a16="http://schemas.microsoft.com/office/drawing/2014/main" id="{B31966DE-F3BD-4829-B8A1-7CFA8D987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3" y="3045346"/>
            <a:ext cx="17611725" cy="5029200"/>
          </a:xfrm>
          <a:prstGeom prst="rect">
            <a:avLst/>
          </a:prstGeom>
        </p:spPr>
      </p:pic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4AD9D301-729A-4B49-AE3A-B1967C94664F}"/>
              </a:ext>
            </a:extLst>
          </p:cNvPr>
          <p:cNvCxnSpPr>
            <a:cxnSpLocks/>
          </p:cNvCxnSpPr>
          <p:nvPr/>
        </p:nvCxnSpPr>
        <p:spPr>
          <a:xfrm flipV="1">
            <a:off x="679589" y="6591300"/>
            <a:ext cx="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 flipV="1">
            <a:off x="2057400" y="7004089"/>
            <a:ext cx="1219200" cy="15684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ADAB40F-EE9E-4900-91DE-61FF84B25B0F}"/>
              </a:ext>
            </a:extLst>
          </p:cNvPr>
          <p:cNvCxnSpPr>
            <a:cxnSpLocks/>
          </p:cNvCxnSpPr>
          <p:nvPr/>
        </p:nvCxnSpPr>
        <p:spPr>
          <a:xfrm flipV="1">
            <a:off x="4876800" y="6609849"/>
            <a:ext cx="0" cy="17815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EDD69AD0-6F6A-443B-B57B-70B9751D80B5}"/>
              </a:ext>
            </a:extLst>
          </p:cNvPr>
          <p:cNvCxnSpPr>
            <a:cxnSpLocks/>
          </p:cNvCxnSpPr>
          <p:nvPr/>
        </p:nvCxnSpPr>
        <p:spPr>
          <a:xfrm flipH="1" flipV="1">
            <a:off x="6477001" y="6743700"/>
            <a:ext cx="2050113" cy="2176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583F4248-A836-4FB5-A73C-F76D6BC78136}"/>
              </a:ext>
            </a:extLst>
          </p:cNvPr>
          <p:cNvCxnSpPr>
            <a:cxnSpLocks/>
          </p:cNvCxnSpPr>
          <p:nvPr/>
        </p:nvCxnSpPr>
        <p:spPr>
          <a:xfrm>
            <a:off x="16078200" y="4895709"/>
            <a:ext cx="0" cy="11555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ulka 41">
            <a:extLst>
              <a:ext uri="{FF2B5EF4-FFF2-40B4-BE49-F238E27FC236}">
                <a16:creationId xmlns:a16="http://schemas.microsoft.com/office/drawing/2014/main" id="{EE7D7917-B143-43CE-84A6-25CB54DFD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32209"/>
              </p:ext>
            </p:extLst>
          </p:nvPr>
        </p:nvGraphicFramePr>
        <p:xfrm>
          <a:off x="15750022" y="3637310"/>
          <a:ext cx="2468705" cy="1030605"/>
        </p:xfrm>
        <a:graphic>
          <a:graphicData uri="http://schemas.openxmlformats.org/drawingml/2006/table">
            <a:tbl>
              <a:tblPr/>
              <a:tblGrid>
                <a:gridCol w="246870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 případě dalších doplňkových informací neváhejte využít tabulku na komentáře.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47" name="Obdélník 46">
            <a:extLst>
              <a:ext uri="{FF2B5EF4-FFF2-40B4-BE49-F238E27FC236}">
                <a16:creationId xmlns:a16="http://schemas.microsoft.com/office/drawing/2014/main" id="{7AF49DF4-48DB-4F1B-BD32-17DEC1F39FE9}"/>
              </a:ext>
            </a:extLst>
          </p:cNvPr>
          <p:cNvSpPr/>
          <p:nvPr/>
        </p:nvSpPr>
        <p:spPr>
          <a:xfrm>
            <a:off x="3888347" y="8730166"/>
            <a:ext cx="3198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Počet účinkujících vyplňujete znovu! Protože zde uvádíte pouze účinkující, kteří mají u vás honorář jednorázově nebo v závislosti na daném projektu.</a:t>
            </a:r>
            <a:endParaRPr lang="cs-CZ" sz="1600" dirty="0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FA25F7FF-1EB6-4A60-8FE9-5F027CEBBB5E}"/>
              </a:ext>
            </a:extLst>
          </p:cNvPr>
          <p:cNvSpPr/>
          <p:nvPr/>
        </p:nvSpPr>
        <p:spPr>
          <a:xfrm>
            <a:off x="8686800" y="8770334"/>
            <a:ext cx="7301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Celkové náklady jsou počítány pouze na účinkující, kteří u Vás nejsou zaměstnaní, nebo jim neodchází pravidelná částka za spolupráci. Celkový náklady = náklady na účinkující honorované dle odvedené práce.</a:t>
            </a:r>
            <a:endParaRPr lang="cs-CZ" sz="1600" dirty="0"/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0DDB93C9-6F7F-449C-AC78-64A72463C7D6}"/>
              </a:ext>
            </a:extLst>
          </p:cNvPr>
          <p:cNvCxnSpPr>
            <a:cxnSpLocks/>
          </p:cNvCxnSpPr>
          <p:nvPr/>
        </p:nvCxnSpPr>
        <p:spPr>
          <a:xfrm>
            <a:off x="13411200" y="2588838"/>
            <a:ext cx="0" cy="25546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bdélník 54">
            <a:extLst>
              <a:ext uri="{FF2B5EF4-FFF2-40B4-BE49-F238E27FC236}">
                <a16:creationId xmlns:a16="http://schemas.microsoft.com/office/drawing/2014/main" id="{29134D76-C18A-4A41-AC13-68BC6E1E501C}"/>
              </a:ext>
            </a:extLst>
          </p:cNvPr>
          <p:cNvSpPr/>
          <p:nvPr/>
        </p:nvSpPr>
        <p:spPr>
          <a:xfrm>
            <a:off x="8079743" y="2224091"/>
            <a:ext cx="5331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okruhů č. 2., 4. a 5. je nákladová část rozdělena na premiéru a reprízy. V tomto případě se jedná o </a:t>
            </a:r>
            <a:r>
              <a:rPr lang="cs-CZ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část premiéra.</a:t>
            </a:r>
            <a:endParaRPr lang="cs-CZ" sz="1600" u="sng" dirty="0"/>
          </a:p>
        </p:txBody>
      </p:sp>
    </p:spTree>
    <p:extLst>
      <p:ext uri="{BB962C8B-B14F-4D97-AF65-F5344CB8AC3E}">
        <p14:creationId xmlns:p14="http://schemas.microsoft.com/office/powerpoint/2010/main" val="3383240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7A64C53-8D85-466F-8CBE-BCE55922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1790"/>
              </p:ext>
            </p:extLst>
          </p:nvPr>
        </p:nvGraphicFramePr>
        <p:xfrm>
          <a:off x="580010" y="8770334"/>
          <a:ext cx="2696590" cy="786765"/>
        </p:xfrm>
        <a:graphic>
          <a:graphicData uri="http://schemas.openxmlformats.org/drawingml/2006/table">
            <a:tbl>
              <a:tblPr/>
              <a:tblGrid>
                <a:gridCol w="269659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Na tyto řádky se zkopírují informace zanesené v Listu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Základní informace o projektu</a:t>
                      </a: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.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47" name="Obdélník 46">
            <a:extLst>
              <a:ext uri="{FF2B5EF4-FFF2-40B4-BE49-F238E27FC236}">
                <a16:creationId xmlns:a16="http://schemas.microsoft.com/office/drawing/2014/main" id="{7AF49DF4-48DB-4F1B-BD32-17DEC1F39FE9}"/>
              </a:ext>
            </a:extLst>
          </p:cNvPr>
          <p:cNvSpPr/>
          <p:nvPr/>
        </p:nvSpPr>
        <p:spPr>
          <a:xfrm>
            <a:off x="3511819" y="8653863"/>
            <a:ext cx="3198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Počet účinkujících vyplňujete znovu! Protože zde uvádíte pouze účinkující, kteří mají u vás honorář jednorázově nebo v závislosti na daném projektu.</a:t>
            </a:r>
            <a:endParaRPr lang="cs-CZ" sz="1600" dirty="0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FA25F7FF-1EB6-4A60-8FE9-5F027CEBBB5E}"/>
              </a:ext>
            </a:extLst>
          </p:cNvPr>
          <p:cNvSpPr/>
          <p:nvPr/>
        </p:nvSpPr>
        <p:spPr>
          <a:xfrm>
            <a:off x="7315649" y="8501996"/>
            <a:ext cx="3807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Celkové náklady jsou počítány pouze na účinkující, kteří u Vás nejsou zaměstnaní, nebo jim neodchází pravidelná částka za spolupráci. Celkový náklady = náklady na účinkující honorované dle odvedené práce.</a:t>
            </a:r>
            <a:endParaRPr lang="cs-CZ" sz="1600" dirty="0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29134D76-C18A-4A41-AC13-68BC6E1E501C}"/>
              </a:ext>
            </a:extLst>
          </p:cNvPr>
          <p:cNvSpPr/>
          <p:nvPr/>
        </p:nvSpPr>
        <p:spPr>
          <a:xfrm>
            <a:off x="7555740" y="1811871"/>
            <a:ext cx="5331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okruhů č. 2., 4. a 5. je nákladová část rozdělena na premiéru a reprízy. V tomto případě se jedná o </a:t>
            </a:r>
            <a:r>
              <a:rPr lang="cs-CZ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část reprízy.</a:t>
            </a:r>
            <a:endParaRPr lang="cs-CZ" sz="1600" u="sng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3C26B0F-15D8-42F8-8C66-EF0847CFF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898"/>
            <a:ext cx="17678400" cy="5324475"/>
          </a:xfrm>
          <a:prstGeom prst="rect">
            <a:avLst/>
          </a:prstGeom>
        </p:spPr>
      </p:pic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0DDB93C9-6F7F-449C-AC78-64A72463C7D6}"/>
              </a:ext>
            </a:extLst>
          </p:cNvPr>
          <p:cNvCxnSpPr>
            <a:cxnSpLocks/>
          </p:cNvCxnSpPr>
          <p:nvPr/>
        </p:nvCxnSpPr>
        <p:spPr>
          <a:xfrm flipH="1">
            <a:off x="9753600" y="2325837"/>
            <a:ext cx="2438400" cy="11707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4AD9D301-729A-4B49-AE3A-B1967C94664F}"/>
              </a:ext>
            </a:extLst>
          </p:cNvPr>
          <p:cNvCxnSpPr>
            <a:cxnSpLocks/>
          </p:cNvCxnSpPr>
          <p:nvPr/>
        </p:nvCxnSpPr>
        <p:spPr>
          <a:xfrm flipV="1">
            <a:off x="596462" y="4476954"/>
            <a:ext cx="0" cy="4095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 flipV="1">
            <a:off x="2057400" y="6743700"/>
            <a:ext cx="1127717" cy="1828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ADAB40F-EE9E-4900-91DE-61FF84B25B0F}"/>
              </a:ext>
            </a:extLst>
          </p:cNvPr>
          <p:cNvCxnSpPr>
            <a:cxnSpLocks/>
          </p:cNvCxnSpPr>
          <p:nvPr/>
        </p:nvCxnSpPr>
        <p:spPr>
          <a:xfrm flipV="1">
            <a:off x="4876800" y="4334079"/>
            <a:ext cx="0" cy="4057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EDD69AD0-6F6A-443B-B57B-70B9751D80B5}"/>
              </a:ext>
            </a:extLst>
          </p:cNvPr>
          <p:cNvCxnSpPr>
            <a:cxnSpLocks/>
          </p:cNvCxnSpPr>
          <p:nvPr/>
        </p:nvCxnSpPr>
        <p:spPr>
          <a:xfrm flipH="1" flipV="1">
            <a:off x="5960364" y="4940557"/>
            <a:ext cx="2104993" cy="3606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7C289307-A7B1-4617-8ECB-0936C834FF15}"/>
              </a:ext>
            </a:extLst>
          </p:cNvPr>
          <p:cNvCxnSpPr>
            <a:cxnSpLocks/>
          </p:cNvCxnSpPr>
          <p:nvPr/>
        </p:nvCxnSpPr>
        <p:spPr>
          <a:xfrm flipH="1" flipV="1">
            <a:off x="9920304" y="5171302"/>
            <a:ext cx="1675683" cy="33038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>
            <a:extLst>
              <a:ext uri="{FF2B5EF4-FFF2-40B4-BE49-F238E27FC236}">
                <a16:creationId xmlns:a16="http://schemas.microsoft.com/office/drawing/2014/main" id="{3B3061D3-D669-4095-8BD9-EAA3E36C512D}"/>
              </a:ext>
            </a:extLst>
          </p:cNvPr>
          <p:cNvSpPr/>
          <p:nvPr/>
        </p:nvSpPr>
        <p:spPr>
          <a:xfrm>
            <a:off x="11554423" y="8546842"/>
            <a:ext cx="4123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komentáře můžete vysvětlit, zda je v částce počítáno i včetně zkoušení, či z čeho se částka skládá.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16899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19B087A8-E121-4FB5-86FF-AE98DF431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6" y="2233612"/>
            <a:ext cx="15782925" cy="581977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7A64C53-8D85-466F-8CBE-BCE55922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44859"/>
              </p:ext>
            </p:extLst>
          </p:nvPr>
        </p:nvGraphicFramePr>
        <p:xfrm>
          <a:off x="10247692" y="4895709"/>
          <a:ext cx="2696590" cy="786765"/>
        </p:xfrm>
        <a:graphic>
          <a:graphicData uri="http://schemas.openxmlformats.org/drawingml/2006/table">
            <a:tbl>
              <a:tblPr/>
              <a:tblGrid>
                <a:gridCol w="269659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Máte účinkující v souboru zaměstnané v pracovním poměr? Zapište do této tabulky.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47" name="Obdélník 46">
            <a:extLst>
              <a:ext uri="{FF2B5EF4-FFF2-40B4-BE49-F238E27FC236}">
                <a16:creationId xmlns:a16="http://schemas.microsoft.com/office/drawing/2014/main" id="{7AF49DF4-48DB-4F1B-BD32-17DEC1F39FE9}"/>
              </a:ext>
            </a:extLst>
          </p:cNvPr>
          <p:cNvSpPr/>
          <p:nvPr/>
        </p:nvSpPr>
        <p:spPr>
          <a:xfrm>
            <a:off x="10148407" y="6648956"/>
            <a:ext cx="3198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Máte účinkující zasmluvněné jako DPČ/DPP? Využijte tuto tabulku.</a:t>
            </a:r>
            <a:endParaRPr lang="cs-CZ" sz="1600" dirty="0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FA25F7FF-1EB6-4A60-8FE9-5F027CEBBB5E}"/>
              </a:ext>
            </a:extLst>
          </p:cNvPr>
          <p:cNvSpPr/>
          <p:nvPr/>
        </p:nvSpPr>
        <p:spPr>
          <a:xfrm>
            <a:off x="575656" y="8895688"/>
            <a:ext cx="3807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Celkové částky všech uvedených spoluprací se poté sčítají v tabulce níže.</a:t>
            </a:r>
            <a:endParaRPr lang="cs-CZ" sz="1600" dirty="0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 flipH="1">
            <a:off x="9920304" y="5829300"/>
            <a:ext cx="11654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ADAB40F-EE9E-4900-91DE-61FF84B25B0F}"/>
              </a:ext>
            </a:extLst>
          </p:cNvPr>
          <p:cNvCxnSpPr>
            <a:cxnSpLocks/>
          </p:cNvCxnSpPr>
          <p:nvPr/>
        </p:nvCxnSpPr>
        <p:spPr>
          <a:xfrm flipH="1">
            <a:off x="10006395" y="7353300"/>
            <a:ext cx="111710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575656" y="1726331"/>
            <a:ext cx="11223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Tato část je určena účinkujícím, kteří s Vámi spoluprací pravidelně / dlouhodobě. Spolupráci rozdělujete dle principu jejich honorování: </a:t>
            </a:r>
            <a:endParaRPr lang="cs-CZ" sz="16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7D8C0D2-BB09-49E4-8EC2-B93C6E4E9E73}"/>
              </a:ext>
            </a:extLst>
          </p:cNvPr>
          <p:cNvSpPr/>
          <p:nvPr/>
        </p:nvSpPr>
        <p:spPr>
          <a:xfrm>
            <a:off x="7186986" y="2620643"/>
            <a:ext cx="546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Odchází některým účinkujícím pravidelný honorář (stejný každý měsíc nebo zprůměrovaný)? Zapište do této tabulky.</a:t>
            </a:r>
            <a:endParaRPr lang="cs-CZ" sz="1600" dirty="0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67DEFBA-E539-4C03-A626-23683CCB70C1}"/>
              </a:ext>
            </a:extLst>
          </p:cNvPr>
          <p:cNvCxnSpPr>
            <a:cxnSpLocks/>
          </p:cNvCxnSpPr>
          <p:nvPr/>
        </p:nvCxnSpPr>
        <p:spPr>
          <a:xfrm flipH="1">
            <a:off x="6764632" y="3262997"/>
            <a:ext cx="1326125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ázek 25">
            <a:extLst>
              <a:ext uri="{FF2B5EF4-FFF2-40B4-BE49-F238E27FC236}">
                <a16:creationId xmlns:a16="http://schemas.microsoft.com/office/drawing/2014/main" id="{0C92DA66-1E28-4A5B-81DC-06614C58B8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3"/>
          <a:stretch/>
        </p:blipFill>
        <p:spPr>
          <a:xfrm>
            <a:off x="4383509" y="8383898"/>
            <a:ext cx="10677525" cy="1681423"/>
          </a:xfrm>
          <a:prstGeom prst="rect">
            <a:avLst/>
          </a:prstGeom>
        </p:spPr>
      </p:pic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6041C87E-9ABE-400A-8218-D1869158B3E3}"/>
              </a:ext>
            </a:extLst>
          </p:cNvPr>
          <p:cNvCxnSpPr>
            <a:cxnSpLocks/>
          </p:cNvCxnSpPr>
          <p:nvPr/>
        </p:nvCxnSpPr>
        <p:spPr>
          <a:xfrm>
            <a:off x="2895600" y="9639300"/>
            <a:ext cx="12507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6DDFA6F7-B857-4FEE-B5A1-2BE45D2BA11C}"/>
              </a:ext>
            </a:extLst>
          </p:cNvPr>
          <p:cNvSpPr/>
          <p:nvPr/>
        </p:nvSpPr>
        <p:spPr>
          <a:xfrm>
            <a:off x="14682448" y="9054525"/>
            <a:ext cx="3193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přejděte nazpět do Listu: </a:t>
            </a:r>
            <a:r>
              <a:rPr lang="cs-CZ" sz="1600" u="sng" dirty="0">
                <a:solidFill>
                  <a:srgbClr val="37AFE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Rozpočtový formulář.</a:t>
            </a:r>
            <a:endParaRPr lang="cs-CZ" sz="1600" u="sng" dirty="0">
              <a:solidFill>
                <a:srgbClr val="37A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5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Vyhlášení pro oblast profesionálního tance, pohybového a nonverbálního umění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Odbor umění, knihoven a kreativních odvětví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254453-7E08-4915-AE02-563F66EDFCFB}"/>
              </a:ext>
            </a:extLst>
          </p:cNvPr>
          <p:cNvSpPr txBox="1"/>
          <p:nvPr/>
        </p:nvSpPr>
        <p:spPr>
          <a:xfrm>
            <a:off x="1760219" y="5829300"/>
            <a:ext cx="1485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Tematické okruhy: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Festival, přehlídka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Nový inscenační projekt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Provozování inscenačního projektu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Celoroční inscenační činnost tvůrčího subjektu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Celoroční produkční činnost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Tvůrčí dílna, odborný kurz, konference, seminář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Odborná periodická publikace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Odborná neperiodická publikace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Jiný projekt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B4A4FA52-9A6A-458F-8052-22FB5CCF1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9009"/>
              </p:ext>
            </p:extLst>
          </p:nvPr>
        </p:nvGraphicFramePr>
        <p:xfrm>
          <a:off x="1747156" y="2259924"/>
          <a:ext cx="11487786" cy="3055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789">
                  <a:extLst>
                    <a:ext uri="{9D8B030D-6E8A-4147-A177-3AD203B41FA5}">
                      <a16:colId xmlns:a16="http://schemas.microsoft.com/office/drawing/2014/main" val="1250955200"/>
                    </a:ext>
                  </a:extLst>
                </a:gridCol>
                <a:gridCol w="8438997">
                  <a:extLst>
                    <a:ext uri="{9D8B030D-6E8A-4147-A177-3AD203B41FA5}">
                      <a16:colId xmlns:a16="http://schemas.microsoft.com/office/drawing/2014/main" val="3064155206"/>
                    </a:ext>
                  </a:extLst>
                </a:gridCol>
              </a:tblGrid>
              <a:tr h="3343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56192"/>
                  </a:ext>
                </a:extLst>
              </a:tr>
              <a:tr h="334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Název výzvy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MK PT 25 Kulturní aktivity – profesionální tanec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113558"/>
                  </a:ext>
                </a:extLst>
              </a:tr>
              <a:tr h="334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Kulturní aktivity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106937"/>
                  </a:ext>
                </a:extLst>
              </a:tr>
              <a:tr h="684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Termín pro podávání žádostí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Žádosti lze podat v období 2. 9. 2024 (13.00 hod.) až 21. 10. 2024 (15.00 hod.)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608265"/>
                  </a:ext>
                </a:extLst>
              </a:tr>
              <a:tr h="684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Období realizace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Podpořené projekty lze realizovat v období mezi 1. 1. 2025 až 31. 12. 2025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144357"/>
                  </a:ext>
                </a:extLst>
              </a:tr>
              <a:tr h="684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Garant výzvy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Odbor umění, knihoven a kreativních odvětví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Ministerstvo kultury</a:t>
                      </a:r>
                      <a:endParaRPr lang="cs-CZ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9619693"/>
                  </a:ext>
                </a:extLst>
              </a:tr>
            </a:tbl>
          </a:graphicData>
        </a:graphic>
      </p:graphicFrame>
      <p:sp>
        <p:nvSpPr>
          <p:cNvPr id="19" name="TextovéPole 18">
            <a:hlinkClick r:id="rId3"/>
            <a:extLst>
              <a:ext uri="{FF2B5EF4-FFF2-40B4-BE49-F238E27FC236}">
                <a16:creationId xmlns:a16="http://schemas.microsoft.com/office/drawing/2014/main" id="{C7B3471D-FD43-49B6-A31F-E4B10D8B1C58}"/>
              </a:ext>
            </a:extLst>
          </p:cNvPr>
          <p:cNvSpPr txBox="1"/>
          <p:nvPr/>
        </p:nvSpPr>
        <p:spPr>
          <a:xfrm>
            <a:off x="10130444" y="9221010"/>
            <a:ext cx="7393176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cs-CZ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Odkaz na vyhlášení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 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https://mk.gov.cz/vyberova-dotacni-rizeni-na-rok-2025-vyhlaseni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72A207C6-7570-4E79-928A-64358315D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85000"/>
            <a:ext cx="12963525" cy="424815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7A64C53-8D85-466F-8CBE-BCE55922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21107"/>
              </p:ext>
            </p:extLst>
          </p:nvPr>
        </p:nvGraphicFramePr>
        <p:xfrm>
          <a:off x="1600200" y="7566500"/>
          <a:ext cx="2696590" cy="786765"/>
        </p:xfrm>
        <a:graphic>
          <a:graphicData uri="http://schemas.openxmlformats.org/drawingml/2006/table">
            <a:tbl>
              <a:tblPr/>
              <a:tblGrid>
                <a:gridCol w="2696590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Dále můžete pokračovat ve vyplňování rozpočtu tak, jak jste zvyklí.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52" name="Obdélník 51">
            <a:extLst>
              <a:ext uri="{FF2B5EF4-FFF2-40B4-BE49-F238E27FC236}">
                <a16:creationId xmlns:a16="http://schemas.microsoft.com/office/drawing/2014/main" id="{FA25F7FF-1EB6-4A60-8FE9-5F027CEBBB5E}"/>
              </a:ext>
            </a:extLst>
          </p:cNvPr>
          <p:cNvSpPr/>
          <p:nvPr/>
        </p:nvSpPr>
        <p:spPr>
          <a:xfrm>
            <a:off x="9686793" y="7877536"/>
            <a:ext cx="3807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Nezapomeňte na doplnění konkrétních komentářů: 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specifikujte rozsahy spolupráce, částky, počty, podmínky apod.</a:t>
            </a:r>
            <a:endParaRPr lang="cs-CZ" sz="1600" dirty="0">
              <a:solidFill>
                <a:srgbClr val="FF0000"/>
              </a:solidFill>
            </a:endParaRP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1219200" y="4474832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600200" y="2099864"/>
            <a:ext cx="534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Dále přejděte do hlavního Listu s názvem Rozpočtový formulář:</a:t>
            </a:r>
            <a:endParaRPr lang="cs-CZ" sz="16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7D8C0D2-BB09-49E4-8EC2-B93C6E4E9E73}"/>
              </a:ext>
            </a:extLst>
          </p:cNvPr>
          <p:cNvSpPr/>
          <p:nvPr/>
        </p:nvSpPr>
        <p:spPr>
          <a:xfrm>
            <a:off x="12961116" y="2409464"/>
            <a:ext cx="3018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Náklady se automaticky přepíší do zabarvené kolonky účinkující.</a:t>
            </a:r>
            <a:endParaRPr lang="cs-CZ" sz="1600" dirty="0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67DEFBA-E539-4C03-A626-23683CCB70C1}"/>
              </a:ext>
            </a:extLst>
          </p:cNvPr>
          <p:cNvCxnSpPr>
            <a:cxnSpLocks/>
          </p:cNvCxnSpPr>
          <p:nvPr/>
        </p:nvCxnSpPr>
        <p:spPr>
          <a:xfrm flipH="1">
            <a:off x="8686800" y="2701851"/>
            <a:ext cx="4114800" cy="13748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15766"/>
              </p:ext>
            </p:extLst>
          </p:nvPr>
        </p:nvGraphicFramePr>
        <p:xfrm>
          <a:off x="1103163" y="3889924"/>
          <a:ext cx="360363" cy="481965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8.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33" name="Obdélník 32">
            <a:extLst>
              <a:ext uri="{FF2B5EF4-FFF2-40B4-BE49-F238E27FC236}">
                <a16:creationId xmlns:a16="http://schemas.microsoft.com/office/drawing/2014/main" id="{685F6CD5-E2BD-4296-B7FD-65244B2D17B2}"/>
              </a:ext>
            </a:extLst>
          </p:cNvPr>
          <p:cNvSpPr/>
          <p:nvPr/>
        </p:nvSpPr>
        <p:spPr>
          <a:xfrm>
            <a:off x="13021440" y="1870148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cs-CZ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cs-CZ" sz="16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D9177712-B3BA-4791-B148-D36E1369F94B}"/>
              </a:ext>
            </a:extLst>
          </p:cNvPr>
          <p:cNvCxnSpPr>
            <a:cxnSpLocks/>
          </p:cNvCxnSpPr>
          <p:nvPr/>
        </p:nvCxnSpPr>
        <p:spPr>
          <a:xfrm flipH="1" flipV="1">
            <a:off x="10668002" y="4752509"/>
            <a:ext cx="76198" cy="2963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51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77A64C53-8D85-466F-8CBE-BCE559221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10191"/>
              </p:ext>
            </p:extLst>
          </p:nvPr>
        </p:nvGraphicFramePr>
        <p:xfrm>
          <a:off x="8458359" y="9272342"/>
          <a:ext cx="8459656" cy="481965"/>
        </p:xfrm>
        <a:graphic>
          <a:graphicData uri="http://schemas.openxmlformats.org/drawingml/2006/table">
            <a:tbl>
              <a:tblPr/>
              <a:tblGrid>
                <a:gridCol w="8459656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Pokud danou rozpočtovou položkou nedisponujete – nevyplňujte. Pokud Vám nějaký název profese / položky chybí – přepište přebytečnou položku v dané rozpočtové kapitole.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243108" y="2913031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979397" y="1745517"/>
            <a:ext cx="4079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Dále vyplňujete nákladovou část, jak jste zvyklí:</a:t>
            </a:r>
            <a:endParaRPr lang="cs-CZ" sz="1600" dirty="0"/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21461"/>
              </p:ext>
            </p:extLst>
          </p:nvPr>
        </p:nvGraphicFramePr>
        <p:xfrm>
          <a:off x="523810" y="1666901"/>
          <a:ext cx="360363" cy="481965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9.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pic>
        <p:nvPicPr>
          <p:cNvPr id="19" name="Obrázek 18">
            <a:extLst>
              <a:ext uri="{FF2B5EF4-FFF2-40B4-BE49-F238E27FC236}">
                <a16:creationId xmlns:a16="http://schemas.microsoft.com/office/drawing/2014/main" id="{416399DF-A43A-4B96-843F-50907BCE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6" y="2214456"/>
            <a:ext cx="7828642" cy="456385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8DD68CE-E625-4F44-9CE7-3C974BDF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2" b="29840"/>
          <a:stretch/>
        </p:blipFill>
        <p:spPr>
          <a:xfrm>
            <a:off x="461391" y="6605594"/>
            <a:ext cx="7810115" cy="318428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41BA8EC-472D-46A3-9C07-23147E3ACE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"/>
          <a:stretch/>
        </p:blipFill>
        <p:spPr>
          <a:xfrm>
            <a:off x="8458358" y="3551438"/>
            <a:ext cx="8459657" cy="547687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F29A28C-692E-487D-B411-98C0BA665B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"/>
          <a:stretch/>
        </p:blipFill>
        <p:spPr>
          <a:xfrm>
            <a:off x="8458359" y="2075063"/>
            <a:ext cx="8381840" cy="1476375"/>
          </a:xfrm>
          <a:prstGeom prst="rect">
            <a:avLst/>
          </a:prstGeom>
        </p:spPr>
      </p:pic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B904E542-96A9-4502-8F79-7C9B1EFF670D}"/>
              </a:ext>
            </a:extLst>
          </p:cNvPr>
          <p:cNvCxnSpPr>
            <a:cxnSpLocks/>
          </p:cNvCxnSpPr>
          <p:nvPr/>
        </p:nvCxnSpPr>
        <p:spPr>
          <a:xfrm>
            <a:off x="8153400" y="2172799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9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33C6B460-F9DD-4738-89A4-D46187AFB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2" y="2511387"/>
            <a:ext cx="9620250" cy="559117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FA25F7FF-1EB6-4A60-8FE9-5F027CEBBB5E}"/>
              </a:ext>
            </a:extLst>
          </p:cNvPr>
          <p:cNvSpPr/>
          <p:nvPr/>
        </p:nvSpPr>
        <p:spPr>
          <a:xfrm>
            <a:off x="12617508" y="4453956"/>
            <a:ext cx="3807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 výpočet Jiných příjmů z projektu je nutné využít pomocné tabulky v Listu s názvem 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Pomocné tabulky – část Příjmy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endParaRPr lang="cs-CZ" sz="1600" dirty="0">
              <a:solidFill>
                <a:srgbClr val="FF0000"/>
              </a:solidFill>
            </a:endParaRP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914400" y="2591554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503212" y="1854759"/>
            <a:ext cx="10886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Vyplňování příjmové stránky projektu: vyplňuje se jako tradičně krom části VSTUPNÉ a JINÉ PŘÍJMY Z REALIZACE (</a:t>
            </a:r>
            <a:r>
              <a:rPr lang="cs-CZ" sz="1600" dirty="0">
                <a:solidFill>
                  <a:srgbClr val="FF0000"/>
                </a:solidFill>
                <a:highlight>
                  <a:srgbClr val="C0C0C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zabarvené řádky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):</a:t>
            </a:r>
            <a:endParaRPr lang="cs-CZ" sz="16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7D8C0D2-BB09-49E4-8EC2-B93C6E4E9E73}"/>
              </a:ext>
            </a:extLst>
          </p:cNvPr>
          <p:cNvSpPr/>
          <p:nvPr/>
        </p:nvSpPr>
        <p:spPr>
          <a:xfrm>
            <a:off x="12617508" y="3051780"/>
            <a:ext cx="301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 výpočet vstupného je nutné využít pomocné tabulky v Listu s názvem </a:t>
            </a:r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Pomocné tabulky – část Příjmy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cs-CZ" sz="1600" dirty="0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67DEFBA-E539-4C03-A626-23683CCB70C1}"/>
              </a:ext>
            </a:extLst>
          </p:cNvPr>
          <p:cNvCxnSpPr>
            <a:cxnSpLocks/>
          </p:cNvCxnSpPr>
          <p:nvPr/>
        </p:nvCxnSpPr>
        <p:spPr>
          <a:xfrm flipH="1" flipV="1">
            <a:off x="7696200" y="4334081"/>
            <a:ext cx="4572000" cy="4458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72662"/>
              </p:ext>
            </p:extLst>
          </p:nvPr>
        </p:nvGraphicFramePr>
        <p:xfrm>
          <a:off x="685800" y="1749448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10.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33" name="Obdélník 32">
            <a:extLst>
              <a:ext uri="{FF2B5EF4-FFF2-40B4-BE49-F238E27FC236}">
                <a16:creationId xmlns:a16="http://schemas.microsoft.com/office/drawing/2014/main" id="{685F6CD5-E2BD-4296-B7FD-65244B2D17B2}"/>
              </a:ext>
            </a:extLst>
          </p:cNvPr>
          <p:cNvSpPr/>
          <p:nvPr/>
        </p:nvSpPr>
        <p:spPr>
          <a:xfrm>
            <a:off x="12577082" y="2515969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r>
              <a:rPr lang="cs-CZ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cs-CZ" sz="16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D9177712-B3BA-4791-B148-D36E1369F94B}"/>
              </a:ext>
            </a:extLst>
          </p:cNvPr>
          <p:cNvCxnSpPr>
            <a:cxnSpLocks/>
          </p:cNvCxnSpPr>
          <p:nvPr/>
        </p:nvCxnSpPr>
        <p:spPr>
          <a:xfrm flipH="1" flipV="1">
            <a:off x="7696200" y="3162300"/>
            <a:ext cx="4572000" cy="6096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C26EA3F3-A698-4891-BDFB-DBA5C1FC5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2" y="8201561"/>
            <a:ext cx="8934450" cy="438150"/>
          </a:xfrm>
          <a:prstGeom prst="rect">
            <a:avLst/>
          </a:prstGeom>
        </p:spPr>
      </p:pic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95AB1624-0ECD-447F-81EF-D0E7D8E43A42}"/>
              </a:ext>
            </a:extLst>
          </p:cNvPr>
          <p:cNvCxnSpPr>
            <a:cxnSpLocks/>
          </p:cNvCxnSpPr>
          <p:nvPr/>
        </p:nvCxnSpPr>
        <p:spPr>
          <a:xfrm flipH="1">
            <a:off x="9991756" y="5507090"/>
            <a:ext cx="2625752" cy="2595472"/>
          </a:xfrm>
          <a:prstGeom prst="straightConnector1">
            <a:avLst/>
          </a:prstGeom>
          <a:ln w="57150">
            <a:solidFill>
              <a:srgbClr val="37A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F6EC51E6-C45E-48AD-AEED-EC51910ACD65}"/>
              </a:ext>
            </a:extLst>
          </p:cNvPr>
          <p:cNvCxnSpPr/>
          <p:nvPr/>
        </p:nvCxnSpPr>
        <p:spPr>
          <a:xfrm>
            <a:off x="8229600" y="8614311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4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5E80A4F5-A5CE-4072-9A2C-28E3E89B9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65" y="3275920"/>
            <a:ext cx="12553950" cy="524827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1071562" y="3931263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528612" y="1975531"/>
            <a:ext cx="11189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příjmové části jsou v úvodu specifikovány případy, které Vám pomohou se zařadit a podle toho zvolit, jaký typ tabulky máte vyplňovat.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Důkladně si tento návod přečtěte a zamyslete se, kam Vaše organizace spadá v rámci svého fungování.</a:t>
            </a:r>
            <a:endParaRPr lang="cs-CZ" sz="1600" dirty="0"/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37320"/>
              </p:ext>
            </p:extLst>
          </p:nvPr>
        </p:nvGraphicFramePr>
        <p:xfrm>
          <a:off x="729013" y="1909064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31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12AF7014-9057-4203-AC5C-68B15C162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" y="1611330"/>
            <a:ext cx="11074036" cy="544549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524000" y="563723"/>
            <a:ext cx="113279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Vstupné vyplňují pouze ty subjekty, kteří jsou přímým příjemcem financí z prodeje (přes prodejní systém nebo pokladnu).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Pokud Vám prostor fakturuje určitou částku za počet prodaných vstupenek – tabulku nevyplňujete, Vás se týká až tabulka níže (fakturace).</a:t>
            </a:r>
          </a:p>
          <a:p>
            <a:endParaRPr lang="cs-CZ" sz="16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7D8C0D2-BB09-49E4-8EC2-B93C6E4E9E73}"/>
              </a:ext>
            </a:extLst>
          </p:cNvPr>
          <p:cNvSpPr/>
          <p:nvPr/>
        </p:nvSpPr>
        <p:spPr>
          <a:xfrm>
            <a:off x="12603162" y="2584760"/>
            <a:ext cx="30187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Jednotlivé tabulky na vstupy vyplníte dle prodejních kategorií, které máte nastavené v systému na jednotlivé představení. 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Údaje zadáváte celkem na 1 akci.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případě, že počty nevíte, využijte kvalifikovaný odhad!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Celkový naplánovaný počet akcí poté vyplňujete v tabulce níže.</a:t>
            </a:r>
            <a:endParaRPr lang="cs-CZ" sz="1600" dirty="0"/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67DEFBA-E539-4C03-A626-23683CCB70C1}"/>
              </a:ext>
            </a:extLst>
          </p:cNvPr>
          <p:cNvCxnSpPr>
            <a:cxnSpLocks/>
          </p:cNvCxnSpPr>
          <p:nvPr/>
        </p:nvCxnSpPr>
        <p:spPr>
          <a:xfrm flipH="1">
            <a:off x="9372600" y="4013950"/>
            <a:ext cx="3211200" cy="13005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09539"/>
              </p:ext>
            </p:extLst>
          </p:nvPr>
        </p:nvGraphicFramePr>
        <p:xfrm>
          <a:off x="777875" y="475260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13.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33" name="Obdélník 32">
            <a:extLst>
              <a:ext uri="{FF2B5EF4-FFF2-40B4-BE49-F238E27FC236}">
                <a16:creationId xmlns:a16="http://schemas.microsoft.com/office/drawing/2014/main" id="{685F6CD5-E2BD-4296-B7FD-65244B2D17B2}"/>
              </a:ext>
            </a:extLst>
          </p:cNvPr>
          <p:cNvSpPr/>
          <p:nvPr/>
        </p:nvSpPr>
        <p:spPr>
          <a:xfrm>
            <a:off x="12037842" y="1574039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cs-CZ" sz="3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cs-CZ" sz="16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D9177712-B3BA-4791-B148-D36E1369F94B}"/>
              </a:ext>
            </a:extLst>
          </p:cNvPr>
          <p:cNvCxnSpPr>
            <a:cxnSpLocks/>
          </p:cNvCxnSpPr>
          <p:nvPr/>
        </p:nvCxnSpPr>
        <p:spPr>
          <a:xfrm flipH="1">
            <a:off x="8305800" y="3334358"/>
            <a:ext cx="4057612" cy="2018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>
            <a:extLst>
              <a:ext uri="{FF2B5EF4-FFF2-40B4-BE49-F238E27FC236}">
                <a16:creationId xmlns:a16="http://schemas.microsoft.com/office/drawing/2014/main" id="{D2A66189-493D-43C0-89C5-1B09D526A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0" y="7056827"/>
            <a:ext cx="12057869" cy="3135252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DD80AC2D-5F87-499C-A725-89231A03FA7C}"/>
              </a:ext>
            </a:extLst>
          </p:cNvPr>
          <p:cNvSpPr/>
          <p:nvPr/>
        </p:nvSpPr>
        <p:spPr>
          <a:xfrm>
            <a:off x="12583799" y="2102310"/>
            <a:ext cx="2935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37AFE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Uvedete název akce / představení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07A86E7F-2CB5-407C-861C-69D5215307B2}"/>
              </a:ext>
            </a:extLst>
          </p:cNvPr>
          <p:cNvCxnSpPr>
            <a:cxnSpLocks/>
          </p:cNvCxnSpPr>
          <p:nvPr/>
        </p:nvCxnSpPr>
        <p:spPr>
          <a:xfrm flipH="1">
            <a:off x="9526887" y="2348186"/>
            <a:ext cx="2836525" cy="1389371"/>
          </a:xfrm>
          <a:prstGeom prst="straightConnector1">
            <a:avLst/>
          </a:prstGeom>
          <a:ln w="57150">
            <a:solidFill>
              <a:srgbClr val="37A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DB3321C4-20EF-45D1-968A-08D887F99D2A}"/>
              </a:ext>
            </a:extLst>
          </p:cNvPr>
          <p:cNvCxnSpPr>
            <a:cxnSpLocks/>
          </p:cNvCxnSpPr>
          <p:nvPr/>
        </p:nvCxnSpPr>
        <p:spPr>
          <a:xfrm flipH="1">
            <a:off x="5410200" y="5994056"/>
            <a:ext cx="7173599" cy="30356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>
            <a:extLst>
              <a:ext uri="{FF2B5EF4-FFF2-40B4-BE49-F238E27FC236}">
                <a16:creationId xmlns:a16="http://schemas.microsoft.com/office/drawing/2014/main" id="{5CE74B87-ED16-4BCB-A4D8-D103AF74DB44}"/>
              </a:ext>
            </a:extLst>
          </p:cNvPr>
          <p:cNvSpPr/>
          <p:nvPr/>
        </p:nvSpPr>
        <p:spPr>
          <a:xfrm>
            <a:off x="10627520" y="8813172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Celkové příjmy ze vstupného se automaticky propíší do Listu </a:t>
            </a:r>
            <a:r>
              <a:rPr lang="cs-CZ" sz="1600" dirty="0">
                <a:solidFill>
                  <a:srgbClr val="37AFE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Rozpočtového formuláře.</a:t>
            </a:r>
            <a:endParaRPr lang="cs-CZ" dirty="0">
              <a:solidFill>
                <a:srgbClr val="37AFE7"/>
              </a:solidFill>
            </a:endParaRPr>
          </a:p>
        </p:txBody>
      </p: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F9C24A97-3048-411F-837C-94A8F98AD530}"/>
              </a:ext>
            </a:extLst>
          </p:cNvPr>
          <p:cNvCxnSpPr>
            <a:cxnSpLocks/>
          </p:cNvCxnSpPr>
          <p:nvPr/>
        </p:nvCxnSpPr>
        <p:spPr>
          <a:xfrm flipH="1">
            <a:off x="8229600" y="9258300"/>
            <a:ext cx="2209801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53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1084262" y="3426987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470026" y="2331259"/>
            <a:ext cx="14319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Jiné příjmy z projektu = klasická fakturace / platba na základě smlouvy za prodaná představení.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Oddíl I. 7 a) vyplňujete POUZE v případě, pokud je Váš příjem závislý na počtu prodaných vstupenek. Uvedete reálnou konečnou cenu (příjem) a do komentáře vysvětlíte, kolik si bere zprostředkovatel, či jiná pravidla vaší spolupráce.</a:t>
            </a:r>
            <a:endParaRPr lang="cs-CZ" sz="1600" dirty="0"/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07641"/>
              </p:ext>
            </p:extLst>
          </p:nvPr>
        </p:nvGraphicFramePr>
        <p:xfrm>
          <a:off x="698500" y="2240911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15.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pic>
        <p:nvPicPr>
          <p:cNvPr id="18" name="Obrázek 17">
            <a:extLst>
              <a:ext uri="{FF2B5EF4-FFF2-40B4-BE49-F238E27FC236}">
                <a16:creationId xmlns:a16="http://schemas.microsoft.com/office/drawing/2014/main" id="{8D713224-4064-4CDA-ABEB-5BD85DFD8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3421177"/>
            <a:ext cx="13887451" cy="5014913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99F4F81C-6D1D-4B77-A620-DE14B385CBA4}"/>
              </a:ext>
            </a:extLst>
          </p:cNvPr>
          <p:cNvSpPr/>
          <p:nvPr/>
        </p:nvSpPr>
        <p:spPr>
          <a:xfrm>
            <a:off x="1470025" y="8710227"/>
            <a:ext cx="14319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tohoto oddílu zahrnujete své příjmy v případě, pokud se Vás týkají </a:t>
            </a:r>
            <a:r>
              <a:rPr lang="cs-CZ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procenta z prodeje vstupenek 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uvedete odhad procentuální částky a do komentáře uvedete počet reálných vstupenek.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4127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1084262" y="3426987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470026" y="2331259"/>
            <a:ext cx="14319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Jiné příjmy z projektu = klasická fakturace / platba na základě smlouvy za prodané představení.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Oddíl I. 7 b) vyplňujete v případě, pokud máte nasmlouvané fixní částky za představení s ohledem na rozlišení hraní na domácí scéně, v regionu a v zahraničí.</a:t>
            </a:r>
            <a:endParaRPr lang="cs-CZ" sz="1600" dirty="0"/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21278"/>
              </p:ext>
            </p:extLst>
          </p:nvPr>
        </p:nvGraphicFramePr>
        <p:xfrm>
          <a:off x="698500" y="2240911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16.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22" name="Obdélník 21">
            <a:extLst>
              <a:ext uri="{FF2B5EF4-FFF2-40B4-BE49-F238E27FC236}">
                <a16:creationId xmlns:a16="http://schemas.microsoft.com/office/drawing/2014/main" id="{99F4F81C-6D1D-4B77-A620-DE14B385CBA4}"/>
              </a:ext>
            </a:extLst>
          </p:cNvPr>
          <p:cNvSpPr/>
          <p:nvPr/>
        </p:nvSpPr>
        <p:spPr>
          <a:xfrm>
            <a:off x="1470025" y="8710227"/>
            <a:ext cx="14319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Výsledné částky se poté propíší do základního Rozpočtového formuláře a vy se tam můžete vrátit také:</a:t>
            </a:r>
            <a:endParaRPr lang="cs-CZ" sz="16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72CCDBC-AF51-44E4-AEAE-0C924DC14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83869"/>
            <a:ext cx="12649199" cy="4758353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EDD2DC0-EE8B-4670-ABBE-7690E4548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57" y="9516786"/>
            <a:ext cx="8934450" cy="438150"/>
          </a:xfrm>
          <a:prstGeom prst="rect">
            <a:avLst/>
          </a:prstGeom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789C3BA1-6017-4099-96DF-FA760BA09468}"/>
              </a:ext>
            </a:extLst>
          </p:cNvPr>
          <p:cNvCxnSpPr>
            <a:cxnSpLocks/>
          </p:cNvCxnSpPr>
          <p:nvPr/>
        </p:nvCxnSpPr>
        <p:spPr>
          <a:xfrm>
            <a:off x="10134600" y="8746038"/>
            <a:ext cx="0" cy="605485"/>
          </a:xfrm>
          <a:prstGeom prst="straightConnector1">
            <a:avLst/>
          </a:prstGeom>
          <a:ln>
            <a:solidFill>
              <a:srgbClr val="E31F2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70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995362" y="2331259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470025" y="1832592"/>
            <a:ext cx="7877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Částky se Vám automaticky propíší a vy můžete pokračovat dále v doplňování.</a:t>
            </a:r>
            <a:endParaRPr lang="cs-CZ" sz="1600" dirty="0"/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78640"/>
              </p:ext>
            </p:extLst>
          </p:nvPr>
        </p:nvGraphicFramePr>
        <p:xfrm>
          <a:off x="609600" y="1714500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pic>
        <p:nvPicPr>
          <p:cNvPr id="18" name="Obrázek 17">
            <a:extLst>
              <a:ext uri="{FF2B5EF4-FFF2-40B4-BE49-F238E27FC236}">
                <a16:creationId xmlns:a16="http://schemas.microsoft.com/office/drawing/2014/main" id="{F6B780F3-7938-495C-8916-006A861E1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90" y="2232276"/>
            <a:ext cx="9658350" cy="5372100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BC409958-00F0-48CB-A890-5A138CC7A5DC}"/>
              </a:ext>
            </a:extLst>
          </p:cNvPr>
          <p:cNvSpPr/>
          <p:nvPr/>
        </p:nvSpPr>
        <p:spPr>
          <a:xfrm>
            <a:off x="11430000" y="2467197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18.</a:t>
            </a:r>
            <a:endParaRPr lang="cs-CZ" sz="2800" dirty="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FBB418B0-C8E2-4F2C-9136-E68CB0572A5C}"/>
              </a:ext>
            </a:extLst>
          </p:cNvPr>
          <p:cNvSpPr/>
          <p:nvPr/>
        </p:nvSpPr>
        <p:spPr>
          <a:xfrm>
            <a:off x="11518770" y="3051780"/>
            <a:ext cx="495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Prosím, pečlivě uvažte zápis v části zdroje financování - dotace z veřejného rozpočtu: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 držitele víceletého grantu: napište konkrétní částku.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Pokud je Vám částka od samosprávy neznámá (žádáte jednoleté dotace) použijte kvalifikovaný odhad, který se bude skládat ze sumy z minulého roku a celkové žádosti.</a:t>
            </a:r>
          </a:p>
          <a:p>
            <a:r>
              <a:rPr lang="cs-CZ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Odhad by se měl přiblížit částce, kterou od samosprávy očekáváte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poznámky uveďte sumu, kterou jste obdrželi minulý rok a sumu reálně žádanou.</a:t>
            </a:r>
          </a:p>
          <a:p>
            <a:endParaRPr lang="cs-CZ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600" dirty="0">
                <a:solidFill>
                  <a:srgbClr val="37AFE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Položka musí být vyplněna a stejně tak dodána povinná příloha o finanční participaci!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			</a:t>
            </a: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			</a:t>
            </a:r>
          </a:p>
          <a:p>
            <a:endParaRPr lang="cs-CZ" sz="1600" dirty="0"/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B1DF955-D875-42E4-9523-F15CEA655DD6}"/>
              </a:ext>
            </a:extLst>
          </p:cNvPr>
          <p:cNvCxnSpPr>
            <a:cxnSpLocks/>
          </p:cNvCxnSpPr>
          <p:nvPr/>
        </p:nvCxnSpPr>
        <p:spPr>
          <a:xfrm flipH="1">
            <a:off x="9677400" y="3496569"/>
            <a:ext cx="1596567" cy="2309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78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9C812AC1-B220-4EAC-A19C-E4908F577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1"/>
          <a:stretch/>
        </p:blipFill>
        <p:spPr>
          <a:xfrm>
            <a:off x="1366575" y="2913031"/>
            <a:ext cx="13034625" cy="42878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7FB1F92B-9A77-4DD9-8C09-B828735B6CD8}"/>
              </a:ext>
            </a:extLst>
          </p:cNvPr>
          <p:cNvCxnSpPr>
            <a:cxnSpLocks/>
          </p:cNvCxnSpPr>
          <p:nvPr/>
        </p:nvCxnSpPr>
        <p:spPr>
          <a:xfrm>
            <a:off x="995362" y="2331259"/>
            <a:ext cx="0" cy="3485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1406524" y="2265352"/>
            <a:ext cx="7877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Částky se Vám automaticky propíší a sečtou v tabulce níže.</a:t>
            </a:r>
            <a:endParaRPr lang="cs-CZ" sz="1600" dirty="0"/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32949"/>
              </p:ext>
            </p:extLst>
          </p:nvPr>
        </p:nvGraphicFramePr>
        <p:xfrm>
          <a:off x="609599" y="2129498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19.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  <p:sp>
        <p:nvSpPr>
          <p:cNvPr id="28" name="Obdélník 27">
            <a:extLst>
              <a:ext uri="{FF2B5EF4-FFF2-40B4-BE49-F238E27FC236}">
                <a16:creationId xmlns:a16="http://schemas.microsoft.com/office/drawing/2014/main" id="{FBB418B0-C8E2-4F2C-9136-E68CB0572A5C}"/>
              </a:ext>
            </a:extLst>
          </p:cNvPr>
          <p:cNvSpPr/>
          <p:nvPr/>
        </p:nvSpPr>
        <p:spPr>
          <a:xfrm>
            <a:off x="2324100" y="7983548"/>
            <a:ext cx="1363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Dále jen vyplníte: </a:t>
            </a:r>
            <a:r>
              <a:rPr lang="cs-CZ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Požadovanou dotaci 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cs-CZ" sz="16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rozdělení požadované dotace</a:t>
            </a:r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cs-CZ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			</a:t>
            </a:r>
          </a:p>
          <a:p>
            <a:endParaRPr lang="cs-CZ" sz="1600" dirty="0"/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B1DF955-D875-42E4-9523-F15CEA655DD6}"/>
              </a:ext>
            </a:extLst>
          </p:cNvPr>
          <p:cNvCxnSpPr>
            <a:cxnSpLocks/>
          </p:cNvCxnSpPr>
          <p:nvPr/>
        </p:nvCxnSpPr>
        <p:spPr>
          <a:xfrm flipV="1">
            <a:off x="8226425" y="6596560"/>
            <a:ext cx="0" cy="1425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3102E0D-8131-4ADD-9B2C-0E5071DE941F}"/>
              </a:ext>
            </a:extLst>
          </p:cNvPr>
          <p:cNvCxnSpPr>
            <a:cxnSpLocks/>
          </p:cNvCxnSpPr>
          <p:nvPr/>
        </p:nvCxnSpPr>
        <p:spPr>
          <a:xfrm flipV="1">
            <a:off x="5105400" y="5314464"/>
            <a:ext cx="3429000" cy="25910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54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Nový rozpočtový formulář – princip vyplňování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57A947-0F3A-42D2-A6D8-6B1C49A2431B}"/>
              </a:ext>
            </a:extLst>
          </p:cNvPr>
          <p:cNvSpPr/>
          <p:nvPr/>
        </p:nvSpPr>
        <p:spPr>
          <a:xfrm>
            <a:off x="3200400" y="2913031"/>
            <a:ext cx="10363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Doporučujeme formulář v průběhu práce ukládat.</a:t>
            </a:r>
          </a:p>
          <a:p>
            <a:endParaRPr 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Finální verzi povinné přílohy nahrajete do systému JDP a to v požadovaném formátu.</a:t>
            </a:r>
          </a:p>
          <a:p>
            <a:endParaRPr 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případě, že se vyskytnou problémy s vyplňováním, neváhejte zavolat nebo napsat.</a:t>
            </a:r>
          </a:p>
          <a:p>
            <a:endParaRPr 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0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0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případě, že by rozpočtový formulář byl pro Vás složitý a metodická podpora nedostačující, je možné se domluvit na individuální konzultaci.</a:t>
            </a:r>
          </a:p>
        </p:txBody>
      </p: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7339A17-ECB2-47C8-9683-F8CCA2DE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16068"/>
              </p:ext>
            </p:extLst>
          </p:nvPr>
        </p:nvGraphicFramePr>
        <p:xfrm>
          <a:off x="2428875" y="2834970"/>
          <a:ext cx="771525" cy="481965"/>
        </p:xfrm>
        <a:graphic>
          <a:graphicData uri="http://schemas.openxmlformats.org/drawingml/2006/table">
            <a:tbl>
              <a:tblPr/>
              <a:tblGrid>
                <a:gridCol w="771525">
                  <a:extLst>
                    <a:ext uri="{9D8B030D-6E8A-4147-A177-3AD203B41FA5}">
                      <a16:colId xmlns:a16="http://schemas.microsoft.com/office/drawing/2014/main" val="1331659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20.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5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Vyhlášení pro oblast profesionálního tance, pohybového a nonverbálního umění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Tematické okruhy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254453-7E08-4915-AE02-563F66EDFCFB}"/>
              </a:ext>
            </a:extLst>
          </p:cNvPr>
          <p:cNvSpPr txBox="1"/>
          <p:nvPr/>
        </p:nvSpPr>
        <p:spPr>
          <a:xfrm>
            <a:off x="1571113" y="2210313"/>
            <a:ext cx="14859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Změny a novinky pro rok 2025:</a:t>
            </a:r>
          </a:p>
          <a:p>
            <a:endParaRPr lang="cs-CZ" sz="32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Celoroční inscenační činnost tvůrčího subjektu: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Rozšíření okruhu č. 4 o další podkategorii – 4 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4.a Soubory s celkovou požadovanou  částkou pod 3 mil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4.b Soubory s celkovou požadovanou částkou v rozmezí  3 mil Kč až 6 mil Kč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4.c  Soubory s celkovou požadovanou částkou nad 6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Žadatel se hlásí do kategorie dle požadované částky od MK!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Udržitelnost při tvorbě (nově podmínka veřejného výstupu – nikoliv produkce nových premiér*)</a:t>
            </a: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Celoroční produkční činnost: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okruh a)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je nově otevřen také pro pořadatele uměleckých rezidencí, kteří poskytují rezidenční prostory – tzv. hostící organizace pro umělce a kulturní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okruh b)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rozšiřuje produkční jednotky dále o servisní či zastřešující organizace dlouhodobě zprostředkovávající tvůrčí rezidenční pobyty nebo soustavou podporu a síťování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Podmínkou zařazení do tohoto okruhu je výstup (akce/aktivita) v rámci celoroční činnosti určená pro veřejnost.</a:t>
            </a:r>
          </a:p>
          <a:p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*subjektu nadále zůstává povinnost tvůrčí inscenační činnosti, příprava nové inscenace a reprízování apod., jen není vyvíjen tlak na uskutečnění premiéry jako takové – jednotlivé případy bude posuzovat odborná komise.</a:t>
            </a:r>
          </a:p>
        </p:txBody>
      </p:sp>
    </p:spTree>
    <p:extLst>
      <p:ext uri="{BB962C8B-B14F-4D97-AF65-F5344CB8AC3E}">
        <p14:creationId xmlns:p14="http://schemas.microsoft.com/office/powerpoint/2010/main" val="282643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Kontakty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521CC3F-C464-490C-899D-CF8383F67AD3}"/>
              </a:ext>
            </a:extLst>
          </p:cNvPr>
          <p:cNvSpPr/>
          <p:nvPr/>
        </p:nvSpPr>
        <p:spPr>
          <a:xfrm>
            <a:off x="1676400" y="2248817"/>
            <a:ext cx="13913963" cy="495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V případě nejasností v souvislosti se zpracováním projektu poskytne oddělení umění odboru umění, knihoven a kreativních odvětví konzultaci (on-line, telefonickou či osobní) v </a:t>
            </a:r>
            <a:r>
              <a:rPr lang="cs-CZ" u="sng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předem dohodnutém termínu</a:t>
            </a: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Odborný referent pro oblast tance: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MgA. Barbora Laierová, </a:t>
            </a:r>
            <a:r>
              <a:rPr lang="cs-CZ" u="sng" dirty="0">
                <a:solidFill>
                  <a:srgbClr val="0563C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  <a:hlinkClick r:id="rId3"/>
              </a:rPr>
              <a:t>barbora.laierova@mk.gov.cz</a:t>
            </a: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, 702 010 461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MK pondělí a úterý</a:t>
            </a:r>
            <a:endParaRPr lang="cs-CZ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Konzultační hodiny pro žádosti budou probíhat dle individuální domluvy – vždy v pondělí nebo úterý.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251C6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pondělí 21. října již nebude prostor na konzultace k rozpočtovému formuláři, využijte proto jiné termíny, abyste žádost stihli podat ve stanoveném termínu!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5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Vyhlášení pro oblast profesionálního tance, pohybového a nonverbálního umění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Tematické okruhy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254453-7E08-4915-AE02-563F66EDFCFB}"/>
              </a:ext>
            </a:extLst>
          </p:cNvPr>
          <p:cNvSpPr txBox="1"/>
          <p:nvPr/>
        </p:nvSpPr>
        <p:spPr>
          <a:xfrm>
            <a:off x="1571113" y="2210313"/>
            <a:ext cx="14859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Změny a novinky pro rok 2025:</a:t>
            </a:r>
          </a:p>
          <a:p>
            <a:endParaRPr lang="cs-CZ" sz="32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Tvůrčí dílna, odborný kurz, konference, seminář: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Okruh je navrácen do oborového dotačního řízení</a:t>
            </a: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Odborná periodická publikace: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Všeobecné navýšení procent dotace u periodik napříč dotačními okruhy na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Žadatel může ve výzvě předložit maximálně 3*  projekty, každý formou samostatné žádosti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*Do součtu žádostí se nezapočítává žádost podaná v Programu festivalů a žádosti podané do výzev vypsané v rámci Národního plánu obnovy.</a:t>
            </a:r>
          </a:p>
        </p:txBody>
      </p:sp>
    </p:spTree>
    <p:extLst>
      <p:ext uri="{BB962C8B-B14F-4D97-AF65-F5344CB8AC3E}">
        <p14:creationId xmlns:p14="http://schemas.microsoft.com/office/powerpoint/2010/main" val="307372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Vyhlášení pro oblast profesionálního tance, pohybového a nonverbálního umění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výzva vypsaná v rámci NPO otevřená pro oblast tance</a:t>
            </a:r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01DF9722-E23F-4413-BCAC-A765A4650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85239"/>
              </p:ext>
            </p:extLst>
          </p:nvPr>
        </p:nvGraphicFramePr>
        <p:xfrm>
          <a:off x="1513204" y="1997075"/>
          <a:ext cx="14276445" cy="6889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6445">
                  <a:extLst>
                    <a:ext uri="{9D8B030D-6E8A-4147-A177-3AD203B41FA5}">
                      <a16:colId xmlns:a16="http://schemas.microsoft.com/office/drawing/2014/main" val="3154523820"/>
                    </a:ext>
                  </a:extLst>
                </a:gridCol>
              </a:tblGrid>
              <a:tr h="6889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Výzva č. </a:t>
                      </a:r>
                      <a:r>
                        <a:rPr lang="cs-CZ" sz="2000" b="0" u="sng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0443/2024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– </a:t>
                      </a:r>
                      <a:r>
                        <a:rPr lang="cs-CZ" sz="2000" b="0" u="sng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Rozvoj digitalizace, dokumentační a informační činnosti v oblasti vizuálního umění a architektury, hudby, divadla, tance, literatury a knižní kultury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je rozšířena také pro ostatní umělecké obory včetně oblasti profesionálního tance, pohybového a nonverbálního umění, a to pro projekty spadající do okruhu: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+mj-lt"/>
                        <a:buAutoNum type="arabicPeriod"/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Modernizace reprodukční a digitalizační techniky a softwarových nástrojů pro webové databáze v oblasti profesionálního umění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+mj-lt"/>
                        <a:buAutoNum type="arabicPeriod"/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Dokumentační a informační činnost v oblasti profesionálního umění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400"/>
                        </a:spcAft>
                        <a:buFont typeface="+mj-lt"/>
                        <a:buAutoNum type="arabicPeriod"/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Audiovizuální záznam v oblasti umění performativního charakteru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Žadatel může v rámci jednoho projektu požadovat dotaci na úhradu investičních i neinvestičních nákladů projektu (investiční část dotace může činit max. 60 %).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Výzva je vypsaná v rámci Národního plánu obnovy, odkaz zde: </a:t>
                      </a:r>
                      <a:r>
                        <a:rPr lang="cs-CZ" sz="2000" b="0" u="sng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https://mk.gov.cz/rozvoj-digitalizace-dokumentacni-a-informacni-cinnosti-v-oblasti-vizualniho-umeni-a-architektury-hudby-divadla-tance-literatury-a-knizni-kultury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Kontaktní osoba pro dotazy výzvy č. 0443/2024: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Mgr. Zdeňka Heroutová (zdenka.heroutova@mk.gov.cz; 257 085 213)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 výzvě NPO č.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0443/2024 může jeden subjekt předložit maximálně 2 žádosti o dotaci na rok 2025.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4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10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5BAB68C-E97D-4207-982E-17AF41059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374543"/>
              </p:ext>
            </p:extLst>
          </p:nvPr>
        </p:nvGraphicFramePr>
        <p:xfrm>
          <a:off x="1447800" y="2592067"/>
          <a:ext cx="14630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ovéPole 20">
            <a:extLst>
              <a:ext uri="{FF2B5EF4-FFF2-40B4-BE49-F238E27FC236}">
                <a16:creationId xmlns:a16="http://schemas.microsoft.com/office/drawing/2014/main" id="{E5E214AC-E558-4197-A9A8-0B794510A92C}"/>
              </a:ext>
            </a:extLst>
          </p:cNvPr>
          <p:cNvSpPr txBox="1"/>
          <p:nvPr/>
        </p:nvSpPr>
        <p:spPr>
          <a:xfrm>
            <a:off x="1449977" y="2145703"/>
            <a:ext cx="718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 podání žádosti: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80C21B0-9FB5-47A6-8BAD-0627FD18B51A}"/>
              </a:ext>
            </a:extLst>
          </p:cNvPr>
          <p:cNvSpPr/>
          <p:nvPr/>
        </p:nvSpPr>
        <p:spPr>
          <a:xfrm>
            <a:off x="1295400" y="5143500"/>
            <a:ext cx="282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u="sng" dirty="0">
                <a:hlinkClick r:id="rId8"/>
              </a:rPr>
              <a:t>https://isprofin.mfcr.cz/rispf</a:t>
            </a:r>
            <a:endParaRPr lang="cs-CZ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A917421-613B-4482-8231-DBA47B179E9C}"/>
              </a:ext>
            </a:extLst>
          </p:cNvPr>
          <p:cNvSpPr/>
          <p:nvPr/>
        </p:nvSpPr>
        <p:spPr>
          <a:xfrm>
            <a:off x="1324714" y="7168351"/>
            <a:ext cx="146304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Upozorňujeme, že systém je optimalizován pro operační program Windows, v ostatních operačních programech se mohou vyskytnout občasné chyby, zejména při nahrávání příloh. Pro práci v dotačním portálu doporučujeme prohlížeč Google Chrome, v němž je chybovost minimální.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7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Jednotný dotační portál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80C21B0-9FB5-47A6-8BAD-0627FD18B51A}"/>
              </a:ext>
            </a:extLst>
          </p:cNvPr>
          <p:cNvSpPr/>
          <p:nvPr/>
        </p:nvSpPr>
        <p:spPr>
          <a:xfrm>
            <a:off x="1446540" y="9119897"/>
            <a:ext cx="1469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000" dirty="0">
                <a:solidFill>
                  <a:srgbClr val="E31F2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Ukončení příjmu žádostí: 21. 10. 2024 (do 15.00)! </a:t>
            </a:r>
            <a:r>
              <a:rPr lang="cs-CZ" sz="2000" u="sng" dirty="0">
                <a:solidFill>
                  <a:srgbClr val="E31F2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Systém JDP se vypne v 15.00</a:t>
            </a:r>
            <a:r>
              <a:rPr lang="cs-CZ" sz="2000" dirty="0">
                <a:solidFill>
                  <a:srgbClr val="E31F2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do té doby je nutné žádost vyplnit, odeslat a vygenerovat PDF</a:t>
            </a:r>
            <a:r>
              <a:rPr lang="cs-CZ" dirty="0">
                <a:solidFill>
                  <a:srgbClr val="E31F26"/>
                </a:solidFill>
              </a:rPr>
              <a:t>!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E261E56-239F-48CC-A8CE-13535962B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7"/>
          <a:stretch/>
        </p:blipFill>
        <p:spPr>
          <a:xfrm>
            <a:off x="1094729" y="2225801"/>
            <a:ext cx="14694920" cy="6510022"/>
          </a:xfrm>
          <a:prstGeom prst="rect">
            <a:avLst/>
          </a:prstGeom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059A253-0701-48A1-B50A-D2D8FF64BA54}"/>
              </a:ext>
            </a:extLst>
          </p:cNvPr>
          <p:cNvCxnSpPr/>
          <p:nvPr/>
        </p:nvCxnSpPr>
        <p:spPr>
          <a:xfrm>
            <a:off x="1600200" y="7277100"/>
            <a:ext cx="1524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A4C9F65-71CA-4AF0-9D52-EA7BF91542E0}"/>
              </a:ext>
            </a:extLst>
          </p:cNvPr>
          <p:cNvCxnSpPr>
            <a:cxnSpLocks/>
          </p:cNvCxnSpPr>
          <p:nvPr/>
        </p:nvCxnSpPr>
        <p:spPr>
          <a:xfrm flipH="1">
            <a:off x="12420600" y="5524500"/>
            <a:ext cx="1295400" cy="0"/>
          </a:xfrm>
          <a:prstGeom prst="straightConnector1">
            <a:avLst/>
          </a:prstGeom>
          <a:ln w="57150">
            <a:solidFill>
              <a:srgbClr val="F9C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E3BF4495-E50C-4F08-A8CC-E89DCE02174E}"/>
              </a:ext>
            </a:extLst>
          </p:cNvPr>
          <p:cNvGrpSpPr/>
          <p:nvPr/>
        </p:nvGrpSpPr>
        <p:grpSpPr>
          <a:xfrm>
            <a:off x="588621" y="227811"/>
            <a:ext cx="2811065" cy="1686639"/>
            <a:chOff x="6429" y="680680"/>
            <a:chExt cx="2811065" cy="1686639"/>
          </a:xfrm>
        </p:grpSpPr>
        <p:sp>
          <p:nvSpPr>
            <p:cNvPr id="26" name="Obdélník: se zakulacenými rohy 25">
              <a:extLst>
                <a:ext uri="{FF2B5EF4-FFF2-40B4-BE49-F238E27FC236}">
                  <a16:creationId xmlns:a16="http://schemas.microsoft.com/office/drawing/2014/main" id="{F520A465-1E1A-451E-BD35-4392087C7491}"/>
                </a:ext>
              </a:extLst>
            </p:cNvPr>
            <p:cNvSpPr/>
            <p:nvPr/>
          </p:nvSpPr>
          <p:spPr>
            <a:xfrm>
              <a:off x="6429" y="680680"/>
              <a:ext cx="2811065" cy="1686639"/>
            </a:xfrm>
            <a:prstGeom prst="roundRect">
              <a:avLst>
                <a:gd name="adj" fmla="val 10000"/>
              </a:avLst>
            </a:prstGeom>
            <a:solidFill>
              <a:srgbClr val="37AFE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B2EEDFEA-43D2-4587-8D0F-C349BA3114EE}"/>
                </a:ext>
              </a:extLst>
            </p:cNvPr>
            <p:cNvSpPr txBox="1"/>
            <p:nvPr/>
          </p:nvSpPr>
          <p:spPr>
            <a:xfrm>
              <a:off x="55829" y="730080"/>
              <a:ext cx="2712265" cy="1587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500" kern="1200" dirty="0"/>
                <a:t>Jednotný dotační portál (JDP) - přihlášení</a:t>
              </a:r>
            </a:p>
          </p:txBody>
        </p:sp>
      </p:grp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EC6D2E19-F3D5-4340-93CE-87A54E21ED4F}"/>
              </a:ext>
            </a:extLst>
          </p:cNvPr>
          <p:cNvCxnSpPr>
            <a:cxnSpLocks/>
          </p:cNvCxnSpPr>
          <p:nvPr/>
        </p:nvCxnSpPr>
        <p:spPr>
          <a:xfrm>
            <a:off x="5410200" y="5524500"/>
            <a:ext cx="381000" cy="0"/>
          </a:xfrm>
          <a:prstGeom prst="straightConnector1">
            <a:avLst/>
          </a:prstGeom>
          <a:ln>
            <a:solidFill>
              <a:srgbClr val="37AFE7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12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3658165" y="967048"/>
            <a:ext cx="11036983" cy="0"/>
          </a:xfrm>
          <a:prstGeom prst="line">
            <a:avLst/>
          </a:prstGeom>
          <a:ln w="57150" cap="flat">
            <a:solidFill>
              <a:srgbClr val="37AFE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563664" y="82379"/>
            <a:ext cx="13225986" cy="1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cs-CZ" sz="2600" b="1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Podaní žádosti – Jednotný dotační portál</a:t>
            </a:r>
          </a:p>
          <a:p>
            <a:pPr algn="ctr">
              <a:lnSpc>
                <a:spcPts val="6299"/>
              </a:lnSpc>
            </a:pPr>
            <a:endParaRPr lang="en-US" sz="2600" b="1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563663" y="1014658"/>
            <a:ext cx="13225986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cs-CZ" sz="2600" dirty="0">
                <a:solidFill>
                  <a:srgbClr val="A6A6A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Kulturní aktivity - oblast profesionálního tance, pohybového a nonverbálního umění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B5961CD-FB3B-455D-901F-1A616BDA4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13031"/>
            <a:ext cx="13958727" cy="6684583"/>
          </a:xfrm>
          <a:prstGeom prst="rect">
            <a:avLst/>
          </a:prstGeom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A4C9F65-71CA-4AF0-9D52-EA7BF91542E0}"/>
              </a:ext>
            </a:extLst>
          </p:cNvPr>
          <p:cNvCxnSpPr>
            <a:cxnSpLocks/>
          </p:cNvCxnSpPr>
          <p:nvPr/>
        </p:nvCxnSpPr>
        <p:spPr>
          <a:xfrm flipH="1">
            <a:off x="14241190" y="4152900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AED07747-55F7-4A7B-8C96-135B25408FAD}"/>
              </a:ext>
            </a:extLst>
          </p:cNvPr>
          <p:cNvGrpSpPr/>
          <p:nvPr/>
        </p:nvGrpSpPr>
        <p:grpSpPr>
          <a:xfrm>
            <a:off x="517668" y="213483"/>
            <a:ext cx="2811065" cy="1686639"/>
            <a:chOff x="3941921" y="680680"/>
            <a:chExt cx="2811065" cy="1686639"/>
          </a:xfrm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9857A1DC-5C46-48A4-A8E0-68646BB65987}"/>
                </a:ext>
              </a:extLst>
            </p:cNvPr>
            <p:cNvSpPr/>
            <p:nvPr/>
          </p:nvSpPr>
          <p:spPr>
            <a:xfrm>
              <a:off x="3941921" y="680680"/>
              <a:ext cx="2811065" cy="1686639"/>
            </a:xfrm>
            <a:prstGeom prst="roundRect">
              <a:avLst>
                <a:gd name="adj" fmla="val 10000"/>
              </a:avLst>
            </a:prstGeom>
            <a:solidFill>
              <a:srgbClr val="37AFE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bdélník: se zakulacenými rohy 4">
              <a:extLst>
                <a:ext uri="{FF2B5EF4-FFF2-40B4-BE49-F238E27FC236}">
                  <a16:creationId xmlns:a16="http://schemas.microsoft.com/office/drawing/2014/main" id="{C7A655FA-E05E-4501-A32F-20A0885816BC}"/>
                </a:ext>
              </a:extLst>
            </p:cNvPr>
            <p:cNvSpPr txBox="1"/>
            <p:nvPr/>
          </p:nvSpPr>
          <p:spPr>
            <a:xfrm>
              <a:off x="3991321" y="730080"/>
              <a:ext cx="2712265" cy="1587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500" kern="1200" dirty="0"/>
                <a:t>Založíte žádost, vyplníte a přidáte přílohy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78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3739</Words>
  <Application>Microsoft Macintosh PowerPoint</Application>
  <PresentationFormat>Vlastní</PresentationFormat>
  <Paragraphs>495</Paragraphs>
  <Slides>40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Calibri</vt:lpstr>
      <vt:lpstr>Calibri Light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- prezentace</dc:title>
  <dc:creator>Zahradníčková Zuzana</dc:creator>
  <cp:lastModifiedBy>Barbora Laierová</cp:lastModifiedBy>
  <cp:revision>160</cp:revision>
  <cp:lastPrinted>2024-09-09T13:24:31Z</cp:lastPrinted>
  <dcterms:created xsi:type="dcterms:W3CDTF">2006-08-16T00:00:00Z</dcterms:created>
  <dcterms:modified xsi:type="dcterms:W3CDTF">2024-09-12T07:50:45Z</dcterms:modified>
  <dc:identifier>DAF_T_R-D4A</dc:identifier>
</cp:coreProperties>
</file>