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61" r:id="rId4"/>
    <p:sldId id="260" r:id="rId5"/>
    <p:sldId id="258" r:id="rId6"/>
  </p:sldIdLst>
  <p:sldSz cx="18288000" cy="10287000"/>
  <p:notesSz cx="6858000" cy="9144000"/>
  <p:embeddedFontLst>
    <p:embeddedFont>
      <p:font typeface="Calibri" panose="020F0502020204030204" pitchFamily="34" charset="0"/>
      <p:regular r:id="rId7"/>
      <p:bold r:id="rId8"/>
      <p:italic r:id="rId9"/>
      <p:boldItalic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72" d="100"/>
          <a:sy n="72" d="100"/>
        </p:scale>
        <p:origin x="65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5462492" y="729473"/>
            <a:ext cx="2227948" cy="2227948"/>
            <a:chOff x="0" y="0"/>
            <a:chExt cx="6350000" cy="6350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9CA00"/>
            </a:solidFill>
          </p:spPr>
        </p:sp>
      </p:grpSp>
      <p:sp>
        <p:nvSpPr>
          <p:cNvPr id="4" name="Freeform 4"/>
          <p:cNvSpPr/>
          <p:nvPr/>
        </p:nvSpPr>
        <p:spPr>
          <a:xfrm>
            <a:off x="5068901" y="4096431"/>
            <a:ext cx="6810205" cy="2094138"/>
          </a:xfrm>
          <a:custGeom>
            <a:avLst/>
            <a:gdLst/>
            <a:ahLst/>
            <a:cxnLst/>
            <a:rect l="l" t="t" r="r" b="b"/>
            <a:pathLst>
              <a:path w="6810205" h="2094138">
                <a:moveTo>
                  <a:pt x="0" y="0"/>
                </a:moveTo>
                <a:lnTo>
                  <a:pt x="6810205" y="0"/>
                </a:lnTo>
                <a:lnTo>
                  <a:pt x="6810205" y="2094138"/>
                </a:lnTo>
                <a:lnTo>
                  <a:pt x="0" y="209413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TextBox 5"/>
          <p:cNvSpPr txBox="1"/>
          <p:nvPr/>
        </p:nvSpPr>
        <p:spPr>
          <a:xfrm>
            <a:off x="1812504" y="6504894"/>
            <a:ext cx="14662991" cy="7900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978"/>
              </a:lnSpc>
            </a:pPr>
            <a:r>
              <a:rPr lang="cs-CZ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Legislativní ukotvení „statusu umělce“ </a:t>
            </a:r>
            <a:endParaRPr lang="en-US" sz="32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oup 6"/>
          <p:cNvGrpSpPr/>
          <p:nvPr/>
        </p:nvGrpSpPr>
        <p:grpSpPr>
          <a:xfrm>
            <a:off x="15462492" y="3368382"/>
            <a:ext cx="2227948" cy="2227948"/>
            <a:chOff x="0" y="0"/>
            <a:chExt cx="6350000" cy="6350000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E31F26"/>
            </a:solidFill>
          </p:spPr>
        </p:sp>
      </p:grpSp>
      <p:grpSp>
        <p:nvGrpSpPr>
          <p:cNvPr id="8" name="Group 8"/>
          <p:cNvGrpSpPr/>
          <p:nvPr/>
        </p:nvGrpSpPr>
        <p:grpSpPr>
          <a:xfrm>
            <a:off x="15462492" y="5985542"/>
            <a:ext cx="2227948" cy="2227948"/>
            <a:chOff x="0" y="0"/>
            <a:chExt cx="6350000" cy="6350000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37AFE7"/>
            </a:solidFill>
          </p:spPr>
        </p:sp>
      </p:grpSp>
      <p:grpSp>
        <p:nvGrpSpPr>
          <p:cNvPr id="10" name="Group 10"/>
          <p:cNvGrpSpPr/>
          <p:nvPr/>
        </p:nvGrpSpPr>
        <p:grpSpPr>
          <a:xfrm>
            <a:off x="12833804" y="729473"/>
            <a:ext cx="2227948" cy="2227948"/>
            <a:chOff x="0" y="0"/>
            <a:chExt cx="6350000" cy="6350000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251C67"/>
            </a:solidFill>
          </p:spPr>
        </p:sp>
      </p:grpSp>
      <p:grpSp>
        <p:nvGrpSpPr>
          <p:cNvPr id="12" name="Group 12"/>
          <p:cNvGrpSpPr/>
          <p:nvPr/>
        </p:nvGrpSpPr>
        <p:grpSpPr>
          <a:xfrm>
            <a:off x="10171749" y="729473"/>
            <a:ext cx="2227948" cy="2227948"/>
            <a:chOff x="0" y="0"/>
            <a:chExt cx="6350000" cy="6350000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A6A6A6"/>
            </a:solidFill>
          </p:spPr>
        </p:sp>
      </p:grpSp>
      <p:sp>
        <p:nvSpPr>
          <p:cNvPr id="14" name="TextBox 14"/>
          <p:cNvSpPr txBox="1"/>
          <p:nvPr/>
        </p:nvSpPr>
        <p:spPr>
          <a:xfrm>
            <a:off x="188899" y="8263510"/>
            <a:ext cx="17910202" cy="52995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599"/>
              </a:lnSpc>
            </a:pPr>
            <a:r>
              <a:rPr lang="cs-CZ" sz="3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Prezentace MK pro konferenci Institutu umění – Divadelního ústavu ze dne 4. 4. 2024</a:t>
            </a:r>
            <a:endParaRPr lang="en-US" sz="3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7070576" y="482886"/>
            <a:ext cx="871799" cy="871799"/>
            <a:chOff x="0" y="0"/>
            <a:chExt cx="812800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9CA00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76200" y="9525"/>
              <a:ext cx="660400" cy="7270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620"/>
                </a:lnSpc>
              </a:pPr>
              <a:endParaRPr/>
            </a:p>
          </p:txBody>
        </p:sp>
      </p:grpSp>
      <p:sp>
        <p:nvSpPr>
          <p:cNvPr id="5" name="AutoShape 5"/>
          <p:cNvSpPr/>
          <p:nvPr/>
        </p:nvSpPr>
        <p:spPr>
          <a:xfrm>
            <a:off x="3625509" y="1302297"/>
            <a:ext cx="11036983" cy="0"/>
          </a:xfrm>
          <a:prstGeom prst="line">
            <a:avLst/>
          </a:prstGeom>
          <a:ln w="104775" cap="flat">
            <a:solidFill>
              <a:srgbClr val="37AFE7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6" name="TextBox 6"/>
          <p:cNvSpPr txBox="1"/>
          <p:nvPr/>
        </p:nvSpPr>
        <p:spPr>
          <a:xfrm>
            <a:off x="2531007" y="387636"/>
            <a:ext cx="13225986" cy="69935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299"/>
              </a:lnSpc>
            </a:pPr>
            <a:r>
              <a:rPr lang="cs-CZ" sz="3200" b="1" dirty="0">
                <a:solidFill>
                  <a:srgbClr val="A6A6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Legislativní ukotvení „statusu umělce“</a:t>
            </a:r>
            <a:endParaRPr lang="en-US" sz="3200" b="1" dirty="0">
              <a:solidFill>
                <a:srgbClr val="A6A6A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Group 7"/>
          <p:cNvGrpSpPr/>
          <p:nvPr/>
        </p:nvGrpSpPr>
        <p:grpSpPr>
          <a:xfrm>
            <a:off x="17070576" y="1468985"/>
            <a:ext cx="862274" cy="862274"/>
            <a:chOff x="0" y="0"/>
            <a:chExt cx="6350000" cy="635000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E31F26"/>
            </a:solidFill>
          </p:spPr>
        </p:sp>
      </p:grpSp>
      <p:grpSp>
        <p:nvGrpSpPr>
          <p:cNvPr id="9" name="Group 9"/>
          <p:cNvGrpSpPr/>
          <p:nvPr/>
        </p:nvGrpSpPr>
        <p:grpSpPr>
          <a:xfrm>
            <a:off x="17070576" y="2481894"/>
            <a:ext cx="862274" cy="862274"/>
            <a:chOff x="0" y="0"/>
            <a:chExt cx="6350000" cy="6350000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37AFE7"/>
            </a:solidFill>
          </p:spPr>
        </p:sp>
      </p:grpSp>
      <p:grpSp>
        <p:nvGrpSpPr>
          <p:cNvPr id="11" name="Group 11"/>
          <p:cNvGrpSpPr/>
          <p:nvPr/>
        </p:nvGrpSpPr>
        <p:grpSpPr>
          <a:xfrm>
            <a:off x="17104865" y="3496569"/>
            <a:ext cx="837510" cy="837510"/>
            <a:chOff x="0" y="0"/>
            <a:chExt cx="6350000" cy="6350000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251C67"/>
            </a:solidFill>
          </p:spPr>
        </p:sp>
      </p:grpSp>
      <p:grpSp>
        <p:nvGrpSpPr>
          <p:cNvPr id="13" name="Group 13"/>
          <p:cNvGrpSpPr/>
          <p:nvPr/>
        </p:nvGrpSpPr>
        <p:grpSpPr>
          <a:xfrm>
            <a:off x="17104865" y="4476954"/>
            <a:ext cx="837510" cy="837510"/>
            <a:chOff x="0" y="0"/>
            <a:chExt cx="6350000" cy="6350000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A6A6A6"/>
            </a:solidFill>
          </p:spPr>
        </p:sp>
      </p:grpSp>
      <p:sp>
        <p:nvSpPr>
          <p:cNvPr id="16" name="TextBox 16"/>
          <p:cNvSpPr txBox="1"/>
          <p:nvPr/>
        </p:nvSpPr>
        <p:spPr>
          <a:xfrm>
            <a:off x="2531007" y="1392785"/>
            <a:ext cx="13225986" cy="4914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00"/>
              </a:lnSpc>
            </a:pPr>
            <a:r>
              <a:rPr lang="cs-CZ" sz="3000" dirty="0">
                <a:solidFill>
                  <a:srgbClr val="A6A6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Aktuální stav příprav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1905000" y="2481894"/>
            <a:ext cx="146304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13. 9. 2021	</a:t>
            </a:r>
            <a:r>
              <a:rPr lang="cs-CZ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Národní plán obnovy: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komponenta Rozvoj kulturního a kreativního odvětví (5 450 mil. Kč)  		</a:t>
            </a:r>
          </a:p>
          <a:p>
            <a:r>
              <a:rPr lang="cs-CZ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Cílem NPO: využití kulturního a kreativního odvětví pro ekonomickou i společenskou obnovu ČR    a posílení odolnosti sektoru zavedením statusu „umělce/ umělkyně“ do legislativy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30. 5. 2022	</a:t>
            </a:r>
            <a:r>
              <a:rPr lang="cs-CZ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Podpora výzkumných projektů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 problematice status umělce a internacionalizace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podzim 2022 – léto 2023	konzultace se členy pracovní skupiny (zástupci uměleckých oborů a profesí) 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12. 12. 2023	</a:t>
            </a:r>
            <a:r>
              <a:rPr lang="cs-CZ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MK odeslalo do mezirezortního připomínkového řízení návrh zákona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kterým se mění </a:t>
            </a:r>
          </a:p>
          <a:p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		zákon č. 203/2006 Sb., o některých druzích podpory kultury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a o změně souvis. zákonů</a:t>
            </a:r>
          </a:p>
          <a:p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12. 1. 2024 	</a:t>
            </a:r>
            <a:r>
              <a:rPr lang="cs-CZ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Ukončeno připomínkové řízení</a:t>
            </a:r>
          </a:p>
          <a:p>
            <a:endParaRPr lang="cs-CZ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7. 3. 2024	Výsledný </a:t>
            </a:r>
            <a:r>
              <a:rPr lang="cs-CZ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materiál odeslán Úřadu vlády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pro další zpracování (pro jednání vlády)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18. 3. 2024	Materiál zařazen na </a:t>
            </a:r>
            <a:r>
              <a:rPr lang="cs-CZ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jednání pracovních komisí Legislativní rady vlády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7070576" y="482886"/>
            <a:ext cx="871799" cy="871799"/>
            <a:chOff x="0" y="0"/>
            <a:chExt cx="812800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9CA00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76200" y="9525"/>
              <a:ext cx="660400" cy="7270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620"/>
                </a:lnSpc>
              </a:pPr>
              <a:endParaRPr/>
            </a:p>
          </p:txBody>
        </p:sp>
      </p:grpSp>
      <p:sp>
        <p:nvSpPr>
          <p:cNvPr id="5" name="AutoShape 5"/>
          <p:cNvSpPr/>
          <p:nvPr/>
        </p:nvSpPr>
        <p:spPr>
          <a:xfrm>
            <a:off x="3625509" y="1302297"/>
            <a:ext cx="11036983" cy="0"/>
          </a:xfrm>
          <a:prstGeom prst="line">
            <a:avLst/>
          </a:prstGeom>
          <a:ln w="104775" cap="flat">
            <a:solidFill>
              <a:srgbClr val="37AFE7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6" name="TextBox 6"/>
          <p:cNvSpPr txBox="1"/>
          <p:nvPr/>
        </p:nvSpPr>
        <p:spPr>
          <a:xfrm>
            <a:off x="2531007" y="387636"/>
            <a:ext cx="13225986" cy="69935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299"/>
              </a:lnSpc>
            </a:pPr>
            <a:r>
              <a:rPr lang="cs-CZ" sz="3200" b="1" dirty="0">
                <a:solidFill>
                  <a:srgbClr val="A6A6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Navrhovaná opatření na podporu umělců a umělkyň</a:t>
            </a:r>
            <a:endParaRPr lang="en-US" sz="3200" b="1" dirty="0">
              <a:solidFill>
                <a:srgbClr val="A6A6A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Group 7"/>
          <p:cNvGrpSpPr/>
          <p:nvPr/>
        </p:nvGrpSpPr>
        <p:grpSpPr>
          <a:xfrm>
            <a:off x="17070576" y="1468985"/>
            <a:ext cx="862274" cy="862274"/>
            <a:chOff x="0" y="0"/>
            <a:chExt cx="6350000" cy="635000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E31F26"/>
            </a:solidFill>
          </p:spPr>
        </p:sp>
      </p:grpSp>
      <p:grpSp>
        <p:nvGrpSpPr>
          <p:cNvPr id="9" name="Group 9"/>
          <p:cNvGrpSpPr/>
          <p:nvPr/>
        </p:nvGrpSpPr>
        <p:grpSpPr>
          <a:xfrm>
            <a:off x="17070576" y="2481894"/>
            <a:ext cx="862274" cy="862274"/>
            <a:chOff x="0" y="0"/>
            <a:chExt cx="6350000" cy="6350000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37AFE7"/>
            </a:solidFill>
          </p:spPr>
        </p:sp>
      </p:grpSp>
      <p:grpSp>
        <p:nvGrpSpPr>
          <p:cNvPr id="11" name="Group 11"/>
          <p:cNvGrpSpPr/>
          <p:nvPr/>
        </p:nvGrpSpPr>
        <p:grpSpPr>
          <a:xfrm>
            <a:off x="17104865" y="3496569"/>
            <a:ext cx="837510" cy="837510"/>
            <a:chOff x="0" y="0"/>
            <a:chExt cx="6350000" cy="6350000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251C67"/>
            </a:solidFill>
          </p:spPr>
        </p:sp>
      </p:grpSp>
      <p:grpSp>
        <p:nvGrpSpPr>
          <p:cNvPr id="13" name="Group 13"/>
          <p:cNvGrpSpPr/>
          <p:nvPr/>
        </p:nvGrpSpPr>
        <p:grpSpPr>
          <a:xfrm>
            <a:off x="17104865" y="4476954"/>
            <a:ext cx="837510" cy="837510"/>
            <a:chOff x="0" y="0"/>
            <a:chExt cx="6350000" cy="6350000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A6A6A6"/>
            </a:solidFill>
          </p:spPr>
        </p:sp>
      </p:grpSp>
      <p:sp>
        <p:nvSpPr>
          <p:cNvPr id="16" name="TextBox 16"/>
          <p:cNvSpPr txBox="1"/>
          <p:nvPr/>
        </p:nvSpPr>
        <p:spPr>
          <a:xfrm>
            <a:off x="2531007" y="1392785"/>
            <a:ext cx="13225986" cy="4914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00"/>
              </a:lnSpc>
            </a:pPr>
            <a:r>
              <a:rPr lang="cs-CZ" sz="3000" dirty="0">
                <a:solidFill>
                  <a:srgbClr val="A6A6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Novelizace zákona č. 203/2006 Sb. jako první ze série kroků.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1905000" y="2682974"/>
            <a:ext cx="146304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Zřízení registru fyzických osob vykonávajících </a:t>
            </a:r>
          </a:p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	uměleckou činnost, </a:t>
            </a:r>
          </a:p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tvůrčí činnost, </a:t>
            </a:r>
          </a:p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činnost s uměleckou činností bezprostředně související.</a:t>
            </a:r>
            <a:endParaRPr lang="cs-CZ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Do registru se na základě podané žádosti zapisuje umělec, který tuto činnost vykonává </a:t>
            </a:r>
          </a:p>
          <a:p>
            <a:r>
              <a:rPr lang="cs-CZ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nejméně 24 měsíců v době 3 let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bezprostředně předcházejících dni podání žádosti o zápis do registru.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Tato skutečnost se prokazuje </a:t>
            </a:r>
            <a:r>
              <a:rPr lang="cs-CZ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doložením smluvních vztahů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(a jejich plnění) za poslední 3 roky.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Doloží-li umělec splnění podmínek, ministerstvo ho do 30 dnů od podání žádosti zapíše do registru 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a vydá mu osvědčení o zápisu („status umělce“).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Nedoloží-li umělec splnění podmínek, ministerstvo zápis neprovede; 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umělec může podat novou žádost v téže věci nejdříve po uplynutí 6 měsíců. </a:t>
            </a:r>
          </a:p>
          <a:p>
            <a:endParaRPr lang="cs-CZ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855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7070576" y="482886"/>
            <a:ext cx="871799" cy="871799"/>
            <a:chOff x="0" y="0"/>
            <a:chExt cx="812800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9CA00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76200" y="9525"/>
              <a:ext cx="660400" cy="7270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620"/>
                </a:lnSpc>
              </a:pPr>
              <a:endParaRPr/>
            </a:p>
          </p:txBody>
        </p:sp>
      </p:grpSp>
      <p:sp>
        <p:nvSpPr>
          <p:cNvPr id="5" name="AutoShape 5"/>
          <p:cNvSpPr/>
          <p:nvPr/>
        </p:nvSpPr>
        <p:spPr>
          <a:xfrm>
            <a:off x="3625509" y="1302297"/>
            <a:ext cx="11036983" cy="0"/>
          </a:xfrm>
          <a:prstGeom prst="line">
            <a:avLst/>
          </a:prstGeom>
          <a:ln w="104775" cap="flat">
            <a:solidFill>
              <a:srgbClr val="37AFE7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6" name="TextBox 6"/>
          <p:cNvSpPr txBox="1"/>
          <p:nvPr/>
        </p:nvSpPr>
        <p:spPr>
          <a:xfrm>
            <a:off x="2531007" y="387636"/>
            <a:ext cx="13225986" cy="69935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299"/>
              </a:lnSpc>
            </a:pPr>
            <a:r>
              <a:rPr lang="cs-CZ" sz="3200" b="1" dirty="0">
                <a:solidFill>
                  <a:srgbClr val="A6A6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Rozšíření možností využití tzv. stipendijního programu MK</a:t>
            </a:r>
            <a:endParaRPr lang="en-US" sz="3200" b="1" dirty="0">
              <a:solidFill>
                <a:srgbClr val="A6A6A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Group 7"/>
          <p:cNvGrpSpPr/>
          <p:nvPr/>
        </p:nvGrpSpPr>
        <p:grpSpPr>
          <a:xfrm>
            <a:off x="17070576" y="1468985"/>
            <a:ext cx="862274" cy="862274"/>
            <a:chOff x="0" y="0"/>
            <a:chExt cx="6350000" cy="635000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E31F26"/>
            </a:solidFill>
          </p:spPr>
        </p:sp>
      </p:grpSp>
      <p:grpSp>
        <p:nvGrpSpPr>
          <p:cNvPr id="9" name="Group 9"/>
          <p:cNvGrpSpPr/>
          <p:nvPr/>
        </p:nvGrpSpPr>
        <p:grpSpPr>
          <a:xfrm>
            <a:off x="17070576" y="2481894"/>
            <a:ext cx="862274" cy="862274"/>
            <a:chOff x="0" y="0"/>
            <a:chExt cx="6350000" cy="6350000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37AFE7"/>
            </a:solidFill>
          </p:spPr>
        </p:sp>
      </p:grpSp>
      <p:grpSp>
        <p:nvGrpSpPr>
          <p:cNvPr id="11" name="Group 11"/>
          <p:cNvGrpSpPr/>
          <p:nvPr/>
        </p:nvGrpSpPr>
        <p:grpSpPr>
          <a:xfrm>
            <a:off x="17104865" y="3496569"/>
            <a:ext cx="837510" cy="837510"/>
            <a:chOff x="0" y="0"/>
            <a:chExt cx="6350000" cy="6350000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251C67"/>
            </a:solidFill>
          </p:spPr>
        </p:sp>
      </p:grpSp>
      <p:grpSp>
        <p:nvGrpSpPr>
          <p:cNvPr id="13" name="Group 13"/>
          <p:cNvGrpSpPr/>
          <p:nvPr/>
        </p:nvGrpSpPr>
        <p:grpSpPr>
          <a:xfrm>
            <a:off x="17104865" y="4476954"/>
            <a:ext cx="837510" cy="837510"/>
            <a:chOff x="0" y="0"/>
            <a:chExt cx="6350000" cy="6350000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A6A6A6"/>
            </a:solidFill>
          </p:spPr>
        </p:sp>
      </p:grpSp>
      <p:sp>
        <p:nvSpPr>
          <p:cNvPr id="16" name="TextBox 16"/>
          <p:cNvSpPr txBox="1"/>
          <p:nvPr/>
        </p:nvSpPr>
        <p:spPr>
          <a:xfrm>
            <a:off x="2531007" y="1392785"/>
            <a:ext cx="13225986" cy="5386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00"/>
              </a:lnSpc>
            </a:pPr>
            <a:r>
              <a:rPr lang="cs-CZ" sz="3000" dirty="0">
                <a:solidFill>
                  <a:srgbClr val="A6A6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poskytování příspěvků na tvůrčí nebo studijní účely</a:t>
            </a:r>
            <a:endParaRPr lang="en-US" sz="3000" dirty="0">
              <a:solidFill>
                <a:srgbClr val="A6A6A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1676400" y="2095500"/>
            <a:ext cx="14325600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Ministerstvo může poskytnout příspěvek na tvůrčí nebo studijní účely žadateli, který:</a:t>
            </a:r>
          </a:p>
          <a:p>
            <a:pPr marL="457200" indent="-457200">
              <a:buFont typeface="+mj-lt"/>
              <a:buAutoNum type="alphaLcParenR"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není žákem nebo studentem,</a:t>
            </a:r>
          </a:p>
          <a:p>
            <a:pPr marL="457200" indent="-457200">
              <a:buFont typeface="+mj-lt"/>
              <a:buAutoNum type="alphaLcParenR"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je zapsán v registru a byl mu vydán status umělce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457200" indent="-457200">
              <a:buFont typeface="+mj-lt"/>
              <a:buAutoNum type="alphaLcParenR"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není ke dni podání žádosti o stipendium v pracovněprávním vztahu přesahujícím polovinu stanovené týdenní pracovní doby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  <a:p>
            <a:pPr marL="457200" indent="-457200">
              <a:buFont typeface="+mj-lt"/>
              <a:buAutoNum type="alphaLcParenR"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jehož výše příjmů z výkonu umělecké činnosti tvoří alespoň polovinu výše jeho celkových příjmů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za posledních 24 měsíců a současně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nepřesáhla výši průměrné mzdy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buFont typeface="+mj-lt"/>
              <a:buAutoNum type="alphaLcParenR"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Tvůrčí stipendium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= tvůrčí umělecká činnost nebo tvůrčí umělecký pobyt v tuzemsku či v zahraničí 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			v délce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od 6 měsíců do 2 let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jejichž výsledkem je </a:t>
            </a:r>
            <a:r>
              <a:rPr lang="cs-CZ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vytvoření uměleckého díla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Studijní stipendium</a:t>
            </a:r>
            <a:r>
              <a:rPr lang="cs-CZ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= studijní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pobyt v délce nejméně 1 měsíce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na významném tuzemském či 				zahraničním uměleckém, vědeckém nebo jiném specializovaném pracovišti; 				výsledkem je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získání zkušeností a podkladů pro další činnost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1295400" y="2004126"/>
            <a:ext cx="14706600" cy="465990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9534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5499902" y="1843447"/>
            <a:ext cx="2227948" cy="2227948"/>
            <a:chOff x="0" y="0"/>
            <a:chExt cx="6350000" cy="6350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9CA00"/>
            </a:solidFill>
          </p:spPr>
        </p:sp>
      </p:grpSp>
      <p:grpSp>
        <p:nvGrpSpPr>
          <p:cNvPr id="5" name="Group 5"/>
          <p:cNvGrpSpPr/>
          <p:nvPr/>
        </p:nvGrpSpPr>
        <p:grpSpPr>
          <a:xfrm>
            <a:off x="15499902" y="4482356"/>
            <a:ext cx="2227948" cy="2227948"/>
            <a:chOff x="0" y="0"/>
            <a:chExt cx="6350000" cy="6350000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E31F26"/>
            </a:solidFill>
          </p:spPr>
        </p:sp>
      </p:grpSp>
      <p:grpSp>
        <p:nvGrpSpPr>
          <p:cNvPr id="7" name="Group 7"/>
          <p:cNvGrpSpPr/>
          <p:nvPr/>
        </p:nvGrpSpPr>
        <p:grpSpPr>
          <a:xfrm>
            <a:off x="15499902" y="7099516"/>
            <a:ext cx="2227948" cy="2227948"/>
            <a:chOff x="0" y="0"/>
            <a:chExt cx="6350000" cy="635000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37AFE7"/>
            </a:solidFill>
          </p:spPr>
        </p:sp>
      </p:grpSp>
      <p:grpSp>
        <p:nvGrpSpPr>
          <p:cNvPr id="9" name="Group 9"/>
          <p:cNvGrpSpPr/>
          <p:nvPr/>
        </p:nvGrpSpPr>
        <p:grpSpPr>
          <a:xfrm>
            <a:off x="12833804" y="7099516"/>
            <a:ext cx="2227948" cy="2227948"/>
            <a:chOff x="0" y="0"/>
            <a:chExt cx="6350000" cy="6350000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251C67"/>
            </a:solidFill>
          </p:spPr>
        </p:sp>
      </p:grpSp>
      <p:grpSp>
        <p:nvGrpSpPr>
          <p:cNvPr id="11" name="Group 11"/>
          <p:cNvGrpSpPr/>
          <p:nvPr/>
        </p:nvGrpSpPr>
        <p:grpSpPr>
          <a:xfrm>
            <a:off x="10167706" y="7099516"/>
            <a:ext cx="2227948" cy="2227948"/>
            <a:chOff x="0" y="0"/>
            <a:chExt cx="6350000" cy="6350000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A6A6A6"/>
            </a:solidFill>
          </p:spPr>
        </p:sp>
      </p:grpSp>
      <p:sp>
        <p:nvSpPr>
          <p:cNvPr id="14" name="Obdélník 13"/>
          <p:cNvSpPr/>
          <p:nvPr/>
        </p:nvSpPr>
        <p:spPr>
          <a:xfrm>
            <a:off x="1066800" y="1129145"/>
            <a:ext cx="1443310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Rozpočet stipendijního programu, předpokládané počty podpořených osob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2008-2022		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rozpočet programu: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10 000 000 Kč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	=	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projektů ročně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od </a:t>
            </a:r>
            <a:r>
              <a:rPr lang="cs-CZ" sz="2800">
                <a:latin typeface="Arial" panose="020B0604020202020204" pitchFamily="34" charset="0"/>
                <a:cs typeface="Arial" panose="020B0604020202020204" pitchFamily="34" charset="0"/>
              </a:rPr>
              <a:t>roku 2025-2026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rozpočet programu: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130 000 000 Kč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	=	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1 500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projektů ročně 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Novelizace zákona č. 203/2006 Sb.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ruší věkové omezení pro studijní stipendia </a:t>
            </a:r>
          </a:p>
          <a:p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						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otevírá možnost čerpat stipendium opakovaně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Další podpůrná opatřeni: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možnost využití dat z registru pro efektivnější zacílení dotačních programů MK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		úprava podmínek dotačních programů MK s cílem více podpořit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férové odměňování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cs-CZ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napojení registru na případné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„záchranné“ dotační programy (mimořádné situace)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641</Words>
  <Application>Microsoft Office PowerPoint</Application>
  <PresentationFormat>Vlastní</PresentationFormat>
  <Paragraphs>67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Wingdings</vt:lpstr>
      <vt:lpstr>Arial</vt:lpstr>
      <vt:lpstr>Calibri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šablona - prezentace</dc:title>
  <dc:creator>Zahradníčková Zuzana</dc:creator>
  <cp:lastModifiedBy>Zahradníčková Zuzana</cp:lastModifiedBy>
  <cp:revision>30</cp:revision>
  <dcterms:created xsi:type="dcterms:W3CDTF">2006-08-16T00:00:00Z</dcterms:created>
  <dcterms:modified xsi:type="dcterms:W3CDTF">2025-03-31T08:30:59Z</dcterms:modified>
  <dc:identifier>DAF_T_R-D4A</dc:identifier>
</cp:coreProperties>
</file>