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</p:sldIdLst>
  <p:sldSz cx="18288000" cy="10287000"/>
  <p:notesSz cx="6797675" cy="9926638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hradníčková Zuzana" initials="ZZ" lastIdx="1" clrIdx="0">
    <p:extLst>
      <p:ext uri="{19B8F6BF-5375-455C-9EA6-DF929625EA0E}">
        <p15:presenceInfo xmlns:p15="http://schemas.microsoft.com/office/powerpoint/2012/main" userId="S-1-5-21-4227183352-518495873-3737859760-24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3" d="100"/>
          <a:sy n="73" d="100"/>
        </p:scale>
        <p:origin x="5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DEDE3F-19C5-4E62-9EC0-D20E271B0D9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9051B36-265D-43F3-8778-ED65FE2A92E0}">
      <dgm:prSet custT="1"/>
      <dgm:spPr/>
      <dgm:t>
        <a:bodyPr/>
        <a:lstStyle/>
        <a:p>
          <a:r>
            <a:rPr lang="cs-CZ" sz="2200" dirty="0">
              <a:latin typeface="Arial" panose="020B0604020202020204" pitchFamily="34" charset="0"/>
              <a:cs typeface="Arial" panose="020B0604020202020204" pitchFamily="34" charset="0"/>
            </a:rPr>
            <a:t>Vyhodnocení pilotních programů z Národního plánu obnovy</a:t>
          </a:r>
        </a:p>
      </dgm:t>
    </dgm:pt>
    <dgm:pt modelId="{0217A906-7D40-4445-9E48-827F23414142}" type="parTrans" cxnId="{54B75351-0F2F-4F04-A8DA-58A1C2753677}">
      <dgm:prSet/>
      <dgm:spPr/>
      <dgm:t>
        <a:bodyPr/>
        <a:lstStyle/>
        <a:p>
          <a:endParaRPr lang="cs-CZ"/>
        </a:p>
      </dgm:t>
    </dgm:pt>
    <dgm:pt modelId="{55DF3D42-5329-49F7-94D4-BA53D98FAF78}" type="sibTrans" cxnId="{54B75351-0F2F-4F04-A8DA-58A1C2753677}">
      <dgm:prSet/>
      <dgm:spPr/>
      <dgm:t>
        <a:bodyPr/>
        <a:lstStyle/>
        <a:p>
          <a:endParaRPr lang="cs-CZ"/>
        </a:p>
      </dgm:t>
    </dgm:pt>
    <dgm:pt modelId="{9862B22F-7FE0-44FD-8F78-FF720E680F93}">
      <dgm:prSet custT="1"/>
      <dgm:spPr/>
      <dgm:t>
        <a:bodyPr/>
        <a:lstStyle/>
        <a:p>
          <a:r>
            <a:rPr lang="cs-CZ" sz="2200" dirty="0">
              <a:latin typeface="Arial" panose="020B0604020202020204" pitchFamily="34" charset="0"/>
              <a:cs typeface="Arial" panose="020B0604020202020204" pitchFamily="34" charset="0"/>
            </a:rPr>
            <a:t>Digitalizace prostřednictvím Dotačního portálu MK</a:t>
          </a:r>
        </a:p>
      </dgm:t>
    </dgm:pt>
    <dgm:pt modelId="{A1EACF25-02DF-49D6-851E-D8D40A18C63A}" type="parTrans" cxnId="{28F6FF30-74D8-4C6F-A696-BA3DED9AC5BC}">
      <dgm:prSet/>
      <dgm:spPr/>
      <dgm:t>
        <a:bodyPr/>
        <a:lstStyle/>
        <a:p>
          <a:endParaRPr lang="cs-CZ"/>
        </a:p>
      </dgm:t>
    </dgm:pt>
    <dgm:pt modelId="{26FF8D6C-B8D9-4296-8E3B-85944DC9B4EA}" type="sibTrans" cxnId="{28F6FF30-74D8-4C6F-A696-BA3DED9AC5BC}">
      <dgm:prSet/>
      <dgm:spPr/>
      <dgm:t>
        <a:bodyPr/>
        <a:lstStyle/>
        <a:p>
          <a:endParaRPr lang="cs-CZ"/>
        </a:p>
      </dgm:t>
    </dgm:pt>
    <dgm:pt modelId="{6949D2D3-F278-4C11-929D-6D255C712B2C}">
      <dgm:prSet custT="1"/>
      <dgm:spPr/>
      <dgm:t>
        <a:bodyPr/>
        <a:lstStyle/>
        <a:p>
          <a:r>
            <a:rPr lang="cs-CZ" sz="2200">
              <a:latin typeface="Arial" panose="020B0604020202020204" pitchFamily="34" charset="0"/>
              <a:cs typeface="Arial" panose="020B0604020202020204" pitchFamily="34" charset="0"/>
            </a:rPr>
            <a:t>Sjednocení formulářů a podmínek poskytování dotací napříč odbory MK</a:t>
          </a:r>
          <a:endParaRPr lang="cs-CZ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E04D43-19B9-49C6-AD9D-B4D9EE46BD05}" type="parTrans" cxnId="{B84A0BC4-B77E-4985-8B55-E01C372018A0}">
      <dgm:prSet/>
      <dgm:spPr/>
      <dgm:t>
        <a:bodyPr/>
        <a:lstStyle/>
        <a:p>
          <a:endParaRPr lang="cs-CZ"/>
        </a:p>
      </dgm:t>
    </dgm:pt>
    <dgm:pt modelId="{52E16535-8B23-4A22-A438-5A9A7119E998}" type="sibTrans" cxnId="{B84A0BC4-B77E-4985-8B55-E01C372018A0}">
      <dgm:prSet/>
      <dgm:spPr/>
      <dgm:t>
        <a:bodyPr/>
        <a:lstStyle/>
        <a:p>
          <a:endParaRPr lang="cs-CZ"/>
        </a:p>
      </dgm:t>
    </dgm:pt>
    <dgm:pt modelId="{3E85404B-3041-41C7-BBA0-305EAF85A916}">
      <dgm:prSet custT="1"/>
      <dgm:spPr/>
      <dgm:t>
        <a:bodyPr/>
        <a:lstStyle/>
        <a:p>
          <a:r>
            <a:rPr lang="cs-CZ" sz="2200">
              <a:latin typeface="Arial" panose="020B0604020202020204" pitchFamily="34" charset="0"/>
              <a:cs typeface="Arial" panose="020B0604020202020204" pitchFamily="34" charset="0"/>
            </a:rPr>
            <a:t>Evaluace stávajících dotačních programů, doporučení z kontrol NKÚ</a:t>
          </a:r>
          <a:endParaRPr lang="cs-CZ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B68019-E5C1-4F3A-9E0C-461D83DEFAC0}" type="parTrans" cxnId="{5EF39242-7564-4986-A68D-D666CD4305E4}">
      <dgm:prSet/>
      <dgm:spPr/>
      <dgm:t>
        <a:bodyPr/>
        <a:lstStyle/>
        <a:p>
          <a:endParaRPr lang="cs-CZ"/>
        </a:p>
      </dgm:t>
    </dgm:pt>
    <dgm:pt modelId="{E05717DA-1E1E-455C-A89B-E6BEE0038B00}" type="sibTrans" cxnId="{5EF39242-7564-4986-A68D-D666CD4305E4}">
      <dgm:prSet/>
      <dgm:spPr/>
      <dgm:t>
        <a:bodyPr/>
        <a:lstStyle/>
        <a:p>
          <a:endParaRPr lang="cs-CZ"/>
        </a:p>
      </dgm:t>
    </dgm:pt>
    <dgm:pt modelId="{18020694-9950-4B0F-B8C9-E156285C1AD9}" type="pres">
      <dgm:prSet presAssocID="{F9DEDE3F-19C5-4E62-9EC0-D20E271B0D9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C6D98FA-EA5B-49DE-87C6-5D1D25944F0F}" type="pres">
      <dgm:prSet presAssocID="{9862B22F-7FE0-44FD-8F78-FF720E680F93}" presName="root" presStyleCnt="0"/>
      <dgm:spPr/>
    </dgm:pt>
    <dgm:pt modelId="{5867B5B9-EDC6-4405-A50B-F998714EE22C}" type="pres">
      <dgm:prSet presAssocID="{9862B22F-7FE0-44FD-8F78-FF720E680F93}" presName="rootComposite" presStyleCnt="0"/>
      <dgm:spPr/>
    </dgm:pt>
    <dgm:pt modelId="{ED1DB70E-79C9-402F-B2C5-1B1E27A8F629}" type="pres">
      <dgm:prSet presAssocID="{9862B22F-7FE0-44FD-8F78-FF720E680F93}" presName="rootText" presStyleLbl="node1" presStyleIdx="0" presStyleCnt="4"/>
      <dgm:spPr/>
    </dgm:pt>
    <dgm:pt modelId="{E13D04B1-0A4A-4297-B795-E4F09F4A7ED6}" type="pres">
      <dgm:prSet presAssocID="{9862B22F-7FE0-44FD-8F78-FF720E680F93}" presName="rootConnector" presStyleLbl="node1" presStyleIdx="0" presStyleCnt="4"/>
      <dgm:spPr/>
    </dgm:pt>
    <dgm:pt modelId="{A4663550-68C9-4427-B6E3-57C93941B009}" type="pres">
      <dgm:prSet presAssocID="{9862B22F-7FE0-44FD-8F78-FF720E680F93}" presName="childShape" presStyleCnt="0"/>
      <dgm:spPr/>
    </dgm:pt>
    <dgm:pt modelId="{153073BC-9E12-4B37-8784-EFB44D50E3F3}" type="pres">
      <dgm:prSet presAssocID="{6949D2D3-F278-4C11-929D-6D255C712B2C}" presName="root" presStyleCnt="0"/>
      <dgm:spPr/>
    </dgm:pt>
    <dgm:pt modelId="{C118BF4E-529C-4798-A9E2-A98A99641540}" type="pres">
      <dgm:prSet presAssocID="{6949D2D3-F278-4C11-929D-6D255C712B2C}" presName="rootComposite" presStyleCnt="0"/>
      <dgm:spPr/>
    </dgm:pt>
    <dgm:pt modelId="{973982B4-85F5-446A-89B1-B74C3D3A57CB}" type="pres">
      <dgm:prSet presAssocID="{6949D2D3-F278-4C11-929D-6D255C712B2C}" presName="rootText" presStyleLbl="node1" presStyleIdx="1" presStyleCnt="4"/>
      <dgm:spPr/>
    </dgm:pt>
    <dgm:pt modelId="{2028074D-D10D-45A3-8C6A-A0CDE33CDD68}" type="pres">
      <dgm:prSet presAssocID="{6949D2D3-F278-4C11-929D-6D255C712B2C}" presName="rootConnector" presStyleLbl="node1" presStyleIdx="1" presStyleCnt="4"/>
      <dgm:spPr/>
    </dgm:pt>
    <dgm:pt modelId="{EE497E63-BF34-4771-B2CF-490EA56AF28E}" type="pres">
      <dgm:prSet presAssocID="{6949D2D3-F278-4C11-929D-6D255C712B2C}" presName="childShape" presStyleCnt="0"/>
      <dgm:spPr/>
    </dgm:pt>
    <dgm:pt modelId="{914FF9DF-BB20-4B6D-B347-BF077E48D556}" type="pres">
      <dgm:prSet presAssocID="{3E85404B-3041-41C7-BBA0-305EAF85A916}" presName="root" presStyleCnt="0"/>
      <dgm:spPr/>
    </dgm:pt>
    <dgm:pt modelId="{22519D23-935C-4039-9207-A8AF549A756A}" type="pres">
      <dgm:prSet presAssocID="{3E85404B-3041-41C7-BBA0-305EAF85A916}" presName="rootComposite" presStyleCnt="0"/>
      <dgm:spPr/>
    </dgm:pt>
    <dgm:pt modelId="{132C51C1-AAFC-4C60-9689-9F1DA64F5E6C}" type="pres">
      <dgm:prSet presAssocID="{3E85404B-3041-41C7-BBA0-305EAF85A916}" presName="rootText" presStyleLbl="node1" presStyleIdx="2" presStyleCnt="4"/>
      <dgm:spPr/>
    </dgm:pt>
    <dgm:pt modelId="{2C37DD9A-6B7A-4143-A87F-9B41DA7DCB1D}" type="pres">
      <dgm:prSet presAssocID="{3E85404B-3041-41C7-BBA0-305EAF85A916}" presName="rootConnector" presStyleLbl="node1" presStyleIdx="2" presStyleCnt="4"/>
      <dgm:spPr/>
    </dgm:pt>
    <dgm:pt modelId="{EC73D1AD-6376-40C6-A4C2-221BA6C5A373}" type="pres">
      <dgm:prSet presAssocID="{3E85404B-3041-41C7-BBA0-305EAF85A916}" presName="childShape" presStyleCnt="0"/>
      <dgm:spPr/>
    </dgm:pt>
    <dgm:pt modelId="{DB02DDA2-7575-45E5-AB00-D73231944BDB}" type="pres">
      <dgm:prSet presAssocID="{F9051B36-265D-43F3-8778-ED65FE2A92E0}" presName="root" presStyleCnt="0"/>
      <dgm:spPr/>
    </dgm:pt>
    <dgm:pt modelId="{F84E276F-843A-400F-A1AD-AB9E9940696E}" type="pres">
      <dgm:prSet presAssocID="{F9051B36-265D-43F3-8778-ED65FE2A92E0}" presName="rootComposite" presStyleCnt="0"/>
      <dgm:spPr/>
    </dgm:pt>
    <dgm:pt modelId="{AE7D8168-AD3A-480A-81D7-12ECC5BAE22D}" type="pres">
      <dgm:prSet presAssocID="{F9051B36-265D-43F3-8778-ED65FE2A92E0}" presName="rootText" presStyleLbl="node1" presStyleIdx="3" presStyleCnt="4"/>
      <dgm:spPr/>
    </dgm:pt>
    <dgm:pt modelId="{FE17D0A4-F65F-4B34-BDE5-07863ADE57E2}" type="pres">
      <dgm:prSet presAssocID="{F9051B36-265D-43F3-8778-ED65FE2A92E0}" presName="rootConnector" presStyleLbl="node1" presStyleIdx="3" presStyleCnt="4"/>
      <dgm:spPr/>
    </dgm:pt>
    <dgm:pt modelId="{48EE3D5E-F1A1-4A79-9B59-F3FEBEE524A8}" type="pres">
      <dgm:prSet presAssocID="{F9051B36-265D-43F3-8778-ED65FE2A92E0}" presName="childShape" presStyleCnt="0"/>
      <dgm:spPr/>
    </dgm:pt>
  </dgm:ptLst>
  <dgm:cxnLst>
    <dgm:cxn modelId="{71541A15-378D-463B-A4C2-0F943430E6A0}" type="presOf" srcId="{6949D2D3-F278-4C11-929D-6D255C712B2C}" destId="{973982B4-85F5-446A-89B1-B74C3D3A57CB}" srcOrd="0" destOrd="0" presId="urn:microsoft.com/office/officeart/2005/8/layout/hierarchy3"/>
    <dgm:cxn modelId="{A775C82F-75BD-432E-8D9C-2F5296F9807B}" type="presOf" srcId="{3E85404B-3041-41C7-BBA0-305EAF85A916}" destId="{132C51C1-AAFC-4C60-9689-9F1DA64F5E6C}" srcOrd="0" destOrd="0" presId="urn:microsoft.com/office/officeart/2005/8/layout/hierarchy3"/>
    <dgm:cxn modelId="{28F6FF30-74D8-4C6F-A696-BA3DED9AC5BC}" srcId="{F9DEDE3F-19C5-4E62-9EC0-D20E271B0D9F}" destId="{9862B22F-7FE0-44FD-8F78-FF720E680F93}" srcOrd="0" destOrd="0" parTransId="{A1EACF25-02DF-49D6-851E-D8D40A18C63A}" sibTransId="{26FF8D6C-B8D9-4296-8E3B-85944DC9B4EA}"/>
    <dgm:cxn modelId="{5EF39242-7564-4986-A68D-D666CD4305E4}" srcId="{F9DEDE3F-19C5-4E62-9EC0-D20E271B0D9F}" destId="{3E85404B-3041-41C7-BBA0-305EAF85A916}" srcOrd="2" destOrd="0" parTransId="{4CB68019-E5C1-4F3A-9E0C-461D83DEFAC0}" sibTransId="{E05717DA-1E1E-455C-A89B-E6BEE0038B00}"/>
    <dgm:cxn modelId="{B15F9563-7B5E-48FD-BBCB-7BC810F96727}" type="presOf" srcId="{F9DEDE3F-19C5-4E62-9EC0-D20E271B0D9F}" destId="{18020694-9950-4B0F-B8C9-E156285C1AD9}" srcOrd="0" destOrd="0" presId="urn:microsoft.com/office/officeart/2005/8/layout/hierarchy3"/>
    <dgm:cxn modelId="{54B75351-0F2F-4F04-A8DA-58A1C2753677}" srcId="{F9DEDE3F-19C5-4E62-9EC0-D20E271B0D9F}" destId="{F9051B36-265D-43F3-8778-ED65FE2A92E0}" srcOrd="3" destOrd="0" parTransId="{0217A906-7D40-4445-9E48-827F23414142}" sibTransId="{55DF3D42-5329-49F7-94D4-BA53D98FAF78}"/>
    <dgm:cxn modelId="{3E213684-69DB-4C59-BF29-C7FDE070362B}" type="presOf" srcId="{F9051B36-265D-43F3-8778-ED65FE2A92E0}" destId="{AE7D8168-AD3A-480A-81D7-12ECC5BAE22D}" srcOrd="0" destOrd="0" presId="urn:microsoft.com/office/officeart/2005/8/layout/hierarchy3"/>
    <dgm:cxn modelId="{F580B487-4FAA-4EC4-ADA5-DDA36DA26D22}" type="presOf" srcId="{9862B22F-7FE0-44FD-8F78-FF720E680F93}" destId="{ED1DB70E-79C9-402F-B2C5-1B1E27A8F629}" srcOrd="0" destOrd="0" presId="urn:microsoft.com/office/officeart/2005/8/layout/hierarchy3"/>
    <dgm:cxn modelId="{7A72958E-D255-4622-B481-034A7202E316}" type="presOf" srcId="{3E85404B-3041-41C7-BBA0-305EAF85A916}" destId="{2C37DD9A-6B7A-4143-A87F-9B41DA7DCB1D}" srcOrd="1" destOrd="0" presId="urn:microsoft.com/office/officeart/2005/8/layout/hierarchy3"/>
    <dgm:cxn modelId="{5D02C6BB-42F7-4F7E-8C6D-6221EC25A4B6}" type="presOf" srcId="{9862B22F-7FE0-44FD-8F78-FF720E680F93}" destId="{E13D04B1-0A4A-4297-B795-E4F09F4A7ED6}" srcOrd="1" destOrd="0" presId="urn:microsoft.com/office/officeart/2005/8/layout/hierarchy3"/>
    <dgm:cxn modelId="{2B975ABD-2DB4-4FC7-A21E-D263E403A5C3}" type="presOf" srcId="{6949D2D3-F278-4C11-929D-6D255C712B2C}" destId="{2028074D-D10D-45A3-8C6A-A0CDE33CDD68}" srcOrd="1" destOrd="0" presId="urn:microsoft.com/office/officeart/2005/8/layout/hierarchy3"/>
    <dgm:cxn modelId="{B84A0BC4-B77E-4985-8B55-E01C372018A0}" srcId="{F9DEDE3F-19C5-4E62-9EC0-D20E271B0D9F}" destId="{6949D2D3-F278-4C11-929D-6D255C712B2C}" srcOrd="1" destOrd="0" parTransId="{D2E04D43-19B9-49C6-AD9D-B4D9EE46BD05}" sibTransId="{52E16535-8B23-4A22-A438-5A9A7119E998}"/>
    <dgm:cxn modelId="{88EE81F7-609B-4092-9D24-D0783748B41B}" type="presOf" srcId="{F9051B36-265D-43F3-8778-ED65FE2A92E0}" destId="{FE17D0A4-F65F-4B34-BDE5-07863ADE57E2}" srcOrd="1" destOrd="0" presId="urn:microsoft.com/office/officeart/2005/8/layout/hierarchy3"/>
    <dgm:cxn modelId="{70C96800-8588-494F-9B3C-C5B513C4A66D}" type="presParOf" srcId="{18020694-9950-4B0F-B8C9-E156285C1AD9}" destId="{0C6D98FA-EA5B-49DE-87C6-5D1D25944F0F}" srcOrd="0" destOrd="0" presId="urn:microsoft.com/office/officeart/2005/8/layout/hierarchy3"/>
    <dgm:cxn modelId="{A54198C2-A043-4195-B0D0-B5181917B244}" type="presParOf" srcId="{0C6D98FA-EA5B-49DE-87C6-5D1D25944F0F}" destId="{5867B5B9-EDC6-4405-A50B-F998714EE22C}" srcOrd="0" destOrd="0" presId="urn:microsoft.com/office/officeart/2005/8/layout/hierarchy3"/>
    <dgm:cxn modelId="{4FF47A43-8FF3-48B2-9411-41A859AC2B1D}" type="presParOf" srcId="{5867B5B9-EDC6-4405-A50B-F998714EE22C}" destId="{ED1DB70E-79C9-402F-B2C5-1B1E27A8F629}" srcOrd="0" destOrd="0" presId="urn:microsoft.com/office/officeart/2005/8/layout/hierarchy3"/>
    <dgm:cxn modelId="{D77A0C03-D441-4B5F-B7BC-D4CB54D2E93D}" type="presParOf" srcId="{5867B5B9-EDC6-4405-A50B-F998714EE22C}" destId="{E13D04B1-0A4A-4297-B795-E4F09F4A7ED6}" srcOrd="1" destOrd="0" presId="urn:microsoft.com/office/officeart/2005/8/layout/hierarchy3"/>
    <dgm:cxn modelId="{B6E3816E-90EC-4147-AA0B-EA0FBD9FBD94}" type="presParOf" srcId="{0C6D98FA-EA5B-49DE-87C6-5D1D25944F0F}" destId="{A4663550-68C9-4427-B6E3-57C93941B009}" srcOrd="1" destOrd="0" presId="urn:microsoft.com/office/officeart/2005/8/layout/hierarchy3"/>
    <dgm:cxn modelId="{7165D11C-2490-4B6F-8304-513C642466EB}" type="presParOf" srcId="{18020694-9950-4B0F-B8C9-E156285C1AD9}" destId="{153073BC-9E12-4B37-8784-EFB44D50E3F3}" srcOrd="1" destOrd="0" presId="urn:microsoft.com/office/officeart/2005/8/layout/hierarchy3"/>
    <dgm:cxn modelId="{D3B9C5DB-72ED-434A-B16C-FDD0BCD6FDE3}" type="presParOf" srcId="{153073BC-9E12-4B37-8784-EFB44D50E3F3}" destId="{C118BF4E-529C-4798-A9E2-A98A99641540}" srcOrd="0" destOrd="0" presId="urn:microsoft.com/office/officeart/2005/8/layout/hierarchy3"/>
    <dgm:cxn modelId="{2834E4C9-D8B4-4990-A252-113B609A7BE6}" type="presParOf" srcId="{C118BF4E-529C-4798-A9E2-A98A99641540}" destId="{973982B4-85F5-446A-89B1-B74C3D3A57CB}" srcOrd="0" destOrd="0" presId="urn:microsoft.com/office/officeart/2005/8/layout/hierarchy3"/>
    <dgm:cxn modelId="{304F8AF6-16C4-4662-AD8C-D0A87E2CA124}" type="presParOf" srcId="{C118BF4E-529C-4798-A9E2-A98A99641540}" destId="{2028074D-D10D-45A3-8C6A-A0CDE33CDD68}" srcOrd="1" destOrd="0" presId="urn:microsoft.com/office/officeart/2005/8/layout/hierarchy3"/>
    <dgm:cxn modelId="{B2006C80-591A-4FD1-A740-D7F3569AE5C8}" type="presParOf" srcId="{153073BC-9E12-4B37-8784-EFB44D50E3F3}" destId="{EE497E63-BF34-4771-B2CF-490EA56AF28E}" srcOrd="1" destOrd="0" presId="urn:microsoft.com/office/officeart/2005/8/layout/hierarchy3"/>
    <dgm:cxn modelId="{0C62B798-CF1D-4C50-AF68-40958BE68EB6}" type="presParOf" srcId="{18020694-9950-4B0F-B8C9-E156285C1AD9}" destId="{914FF9DF-BB20-4B6D-B347-BF077E48D556}" srcOrd="2" destOrd="0" presId="urn:microsoft.com/office/officeart/2005/8/layout/hierarchy3"/>
    <dgm:cxn modelId="{871ED91D-FC38-4017-818D-7FDB2A654B0A}" type="presParOf" srcId="{914FF9DF-BB20-4B6D-B347-BF077E48D556}" destId="{22519D23-935C-4039-9207-A8AF549A756A}" srcOrd="0" destOrd="0" presId="urn:microsoft.com/office/officeart/2005/8/layout/hierarchy3"/>
    <dgm:cxn modelId="{DFAFBD4D-F08D-40E1-9DD3-65FBFEEBE4D6}" type="presParOf" srcId="{22519D23-935C-4039-9207-A8AF549A756A}" destId="{132C51C1-AAFC-4C60-9689-9F1DA64F5E6C}" srcOrd="0" destOrd="0" presId="urn:microsoft.com/office/officeart/2005/8/layout/hierarchy3"/>
    <dgm:cxn modelId="{793B23F2-998B-492C-B38C-B4D0ABFCC82A}" type="presParOf" srcId="{22519D23-935C-4039-9207-A8AF549A756A}" destId="{2C37DD9A-6B7A-4143-A87F-9B41DA7DCB1D}" srcOrd="1" destOrd="0" presId="urn:microsoft.com/office/officeart/2005/8/layout/hierarchy3"/>
    <dgm:cxn modelId="{20F211F5-4A5E-41D7-9015-371B9804C608}" type="presParOf" srcId="{914FF9DF-BB20-4B6D-B347-BF077E48D556}" destId="{EC73D1AD-6376-40C6-A4C2-221BA6C5A373}" srcOrd="1" destOrd="0" presId="urn:microsoft.com/office/officeart/2005/8/layout/hierarchy3"/>
    <dgm:cxn modelId="{40DB24ED-696E-40D0-83EB-D2424D7E2B99}" type="presParOf" srcId="{18020694-9950-4B0F-B8C9-E156285C1AD9}" destId="{DB02DDA2-7575-45E5-AB00-D73231944BDB}" srcOrd="3" destOrd="0" presId="urn:microsoft.com/office/officeart/2005/8/layout/hierarchy3"/>
    <dgm:cxn modelId="{97D3A29F-A168-441A-8CEB-EDDD314ADD30}" type="presParOf" srcId="{DB02DDA2-7575-45E5-AB00-D73231944BDB}" destId="{F84E276F-843A-400F-A1AD-AB9E9940696E}" srcOrd="0" destOrd="0" presId="urn:microsoft.com/office/officeart/2005/8/layout/hierarchy3"/>
    <dgm:cxn modelId="{864A90FD-8459-4B8A-89D8-E89B4D0A44C1}" type="presParOf" srcId="{F84E276F-843A-400F-A1AD-AB9E9940696E}" destId="{AE7D8168-AD3A-480A-81D7-12ECC5BAE22D}" srcOrd="0" destOrd="0" presId="urn:microsoft.com/office/officeart/2005/8/layout/hierarchy3"/>
    <dgm:cxn modelId="{CD89D2C7-6C17-49C1-A3DB-DADC0E8E3D9F}" type="presParOf" srcId="{F84E276F-843A-400F-A1AD-AB9E9940696E}" destId="{FE17D0A4-F65F-4B34-BDE5-07863ADE57E2}" srcOrd="1" destOrd="0" presId="urn:microsoft.com/office/officeart/2005/8/layout/hierarchy3"/>
    <dgm:cxn modelId="{DDB7BF8E-B938-4D9E-905D-7733674BAEE4}" type="presParOf" srcId="{DB02DDA2-7575-45E5-AB00-D73231944BDB}" destId="{48EE3D5E-F1A1-4A79-9B59-F3FEBEE524A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DB70E-79C9-402F-B2C5-1B1E27A8F629}">
      <dsp:nvSpPr>
        <dsp:cNvPr id="0" name=""/>
        <dsp:cNvSpPr/>
      </dsp:nvSpPr>
      <dsp:spPr>
        <a:xfrm>
          <a:off x="2860" y="70695"/>
          <a:ext cx="3287427" cy="1643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latin typeface="Arial" panose="020B0604020202020204" pitchFamily="34" charset="0"/>
              <a:cs typeface="Arial" panose="020B0604020202020204" pitchFamily="34" charset="0"/>
            </a:rPr>
            <a:t>Digitalizace prostřednictvím Dotačního portálu MK</a:t>
          </a:r>
        </a:p>
      </dsp:txBody>
      <dsp:txXfrm>
        <a:off x="51003" y="118838"/>
        <a:ext cx="3191141" cy="1547427"/>
      </dsp:txXfrm>
    </dsp:sp>
    <dsp:sp modelId="{973982B4-85F5-446A-89B1-B74C3D3A57CB}">
      <dsp:nvSpPr>
        <dsp:cNvPr id="0" name=""/>
        <dsp:cNvSpPr/>
      </dsp:nvSpPr>
      <dsp:spPr>
        <a:xfrm>
          <a:off x="4112144" y="70695"/>
          <a:ext cx="3287427" cy="1643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>
              <a:latin typeface="Arial" panose="020B0604020202020204" pitchFamily="34" charset="0"/>
              <a:cs typeface="Arial" panose="020B0604020202020204" pitchFamily="34" charset="0"/>
            </a:rPr>
            <a:t>Sjednocení formulářů a podmínek poskytování dotací napříč odbory MK</a:t>
          </a:r>
          <a:endParaRPr lang="cs-CZ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60287" y="118838"/>
        <a:ext cx="3191141" cy="1547427"/>
      </dsp:txXfrm>
    </dsp:sp>
    <dsp:sp modelId="{132C51C1-AAFC-4C60-9689-9F1DA64F5E6C}">
      <dsp:nvSpPr>
        <dsp:cNvPr id="0" name=""/>
        <dsp:cNvSpPr/>
      </dsp:nvSpPr>
      <dsp:spPr>
        <a:xfrm>
          <a:off x="8221428" y="70695"/>
          <a:ext cx="3287427" cy="1643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>
              <a:latin typeface="Arial" panose="020B0604020202020204" pitchFamily="34" charset="0"/>
              <a:cs typeface="Arial" panose="020B0604020202020204" pitchFamily="34" charset="0"/>
            </a:rPr>
            <a:t>Evaluace stávajících dotačních programů, doporučení z kontrol NKÚ</a:t>
          </a:r>
          <a:endParaRPr lang="cs-CZ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69571" y="118838"/>
        <a:ext cx="3191141" cy="1547427"/>
      </dsp:txXfrm>
    </dsp:sp>
    <dsp:sp modelId="{AE7D8168-AD3A-480A-81D7-12ECC5BAE22D}">
      <dsp:nvSpPr>
        <dsp:cNvPr id="0" name=""/>
        <dsp:cNvSpPr/>
      </dsp:nvSpPr>
      <dsp:spPr>
        <a:xfrm>
          <a:off x="12330712" y="70695"/>
          <a:ext cx="3287427" cy="1643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latin typeface="Arial" panose="020B0604020202020204" pitchFamily="34" charset="0"/>
              <a:cs typeface="Arial" panose="020B0604020202020204" pitchFamily="34" charset="0"/>
            </a:rPr>
            <a:t>Vyhodnocení pilotních programů z Národního plánu obnovy</a:t>
          </a:r>
        </a:p>
      </dsp:txBody>
      <dsp:txXfrm>
        <a:off x="12378855" y="118838"/>
        <a:ext cx="3191141" cy="1547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18595-6DC5-46D9-AB40-8868CE88EDDF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F11BD-8F89-4863-97CB-8D8DFF133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264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kcr.webex.com/mkcr/j.php?MTID=m02301af46fc1daad4db1a4127510c552" TargetMode="External"/><Relationship Id="rId7" Type="http://schemas.openxmlformats.org/officeDocument/2006/relationships/hyperlink" Target="https://mkcr.webex.com/mkcr/j.php?MTID=m560a980f0e1db3d0c82c2440d356ebc3" TargetMode="External"/><Relationship Id="rId2" Type="http://schemas.openxmlformats.org/officeDocument/2006/relationships/hyperlink" Target="https://mkcr.webex.com/mkcr/j.php?MTID=m77f006bd54b08b79bc1c7bc1f290847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kcr.webex.com/mkcr/j.php?MTID=m919d8aa4ba0fed682fc80c11947cc088" TargetMode="External"/><Relationship Id="rId5" Type="http://schemas.openxmlformats.org/officeDocument/2006/relationships/hyperlink" Target="https://mkcr.webex.com/mkcr/j.php?MTID=m753982fc89811f9ca137e5f32b00ce98" TargetMode="External"/><Relationship Id="rId4" Type="http://schemas.openxmlformats.org/officeDocument/2006/relationships/hyperlink" Target="https://mkcr.webex.com/mkcr/j.php?MTID=mdb3dbc6cf687c12ed0e2d9b41be5568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5462492" y="729473"/>
            <a:ext cx="2227948" cy="2227948"/>
            <a:chOff x="0" y="0"/>
            <a:chExt cx="6350000" cy="635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</p:grpSp>
      <p:sp>
        <p:nvSpPr>
          <p:cNvPr id="4" name="Freeform 4"/>
          <p:cNvSpPr/>
          <p:nvPr/>
        </p:nvSpPr>
        <p:spPr>
          <a:xfrm>
            <a:off x="5029200" y="3695225"/>
            <a:ext cx="6810205" cy="2094138"/>
          </a:xfrm>
          <a:custGeom>
            <a:avLst/>
            <a:gdLst/>
            <a:ahLst/>
            <a:cxnLst/>
            <a:rect l="l" t="t" r="r" b="b"/>
            <a:pathLst>
              <a:path w="6810205" h="2094138">
                <a:moveTo>
                  <a:pt x="0" y="0"/>
                </a:moveTo>
                <a:lnTo>
                  <a:pt x="6810205" y="0"/>
                </a:lnTo>
                <a:lnTo>
                  <a:pt x="6810205" y="2094138"/>
                </a:lnTo>
                <a:lnTo>
                  <a:pt x="0" y="20941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2133600" y="6520598"/>
            <a:ext cx="14662991" cy="7900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78"/>
              </a:lnSpc>
            </a:pPr>
            <a:r>
              <a:rPr lang="cs-CZ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Výběrová dotační řízení na rok 2025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6"/>
          <p:cNvGrpSpPr/>
          <p:nvPr/>
        </p:nvGrpSpPr>
        <p:grpSpPr>
          <a:xfrm>
            <a:off x="15462492" y="3368382"/>
            <a:ext cx="2227948" cy="2227948"/>
            <a:chOff x="0" y="0"/>
            <a:chExt cx="6350000" cy="63500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15462492" y="5985542"/>
            <a:ext cx="2227948" cy="2227948"/>
            <a:chOff x="0" y="0"/>
            <a:chExt cx="6350000" cy="63500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2833804" y="729473"/>
            <a:ext cx="2227948" cy="2227948"/>
            <a:chOff x="0" y="0"/>
            <a:chExt cx="6350000" cy="63500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2" name="Group 12"/>
          <p:cNvGrpSpPr/>
          <p:nvPr/>
        </p:nvGrpSpPr>
        <p:grpSpPr>
          <a:xfrm>
            <a:off x="10171749" y="729473"/>
            <a:ext cx="2227948" cy="2227948"/>
            <a:chOff x="0" y="0"/>
            <a:chExt cx="6350000" cy="63500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4" name="TextBox 14"/>
          <p:cNvSpPr txBox="1"/>
          <p:nvPr/>
        </p:nvSpPr>
        <p:spPr>
          <a:xfrm>
            <a:off x="188899" y="8263510"/>
            <a:ext cx="17910202" cy="5299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599"/>
              </a:lnSpc>
            </a:pPr>
            <a:r>
              <a:rPr lang="cs-CZ" sz="3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umění, knihoven a kreativních odvětví</a:t>
            </a:r>
            <a:endParaRPr lang="en-US" sz="3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7070576" y="482886"/>
            <a:ext cx="871799" cy="8717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620"/>
                </a:lnSpc>
              </a:pPr>
              <a:endParaRPr/>
            </a:p>
          </p:txBody>
        </p:sp>
      </p:grpSp>
      <p:sp>
        <p:nvSpPr>
          <p:cNvPr id="5" name="AutoShape 5"/>
          <p:cNvSpPr/>
          <p:nvPr/>
        </p:nvSpPr>
        <p:spPr>
          <a:xfrm>
            <a:off x="3658165" y="967048"/>
            <a:ext cx="11036983" cy="0"/>
          </a:xfrm>
          <a:prstGeom prst="line">
            <a:avLst/>
          </a:prstGeom>
          <a:ln w="57150" cap="flat">
            <a:solidFill>
              <a:srgbClr val="37AFE7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6"/>
          <p:cNvSpPr txBox="1"/>
          <p:nvPr/>
        </p:nvSpPr>
        <p:spPr>
          <a:xfrm>
            <a:off x="2563664" y="82379"/>
            <a:ext cx="13225986" cy="6993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cs-CZ" sz="2600" b="1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Aktuálně vypisovaná dotační řízení – Kulturní aktivity</a:t>
            </a:r>
            <a:endParaRPr lang="en-US" sz="2600" b="1" dirty="0">
              <a:solidFill>
                <a:srgbClr val="A6A6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17070576" y="1468985"/>
            <a:ext cx="862274" cy="862274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7070576" y="2481894"/>
            <a:ext cx="862274" cy="862274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7104865" y="3496569"/>
            <a:ext cx="837510" cy="83751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7104865" y="4476954"/>
            <a:ext cx="837510" cy="83751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6" name="TextBox 16"/>
          <p:cNvSpPr txBox="1"/>
          <p:nvPr/>
        </p:nvSpPr>
        <p:spPr>
          <a:xfrm>
            <a:off x="2563663" y="1014658"/>
            <a:ext cx="13225986" cy="491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cs-CZ" sz="2600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umění, knihoven a kreativních odvětví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4254453-7E08-4915-AE02-563F66EDFCFB}"/>
              </a:ext>
            </a:extLst>
          </p:cNvPr>
          <p:cNvSpPr txBox="1"/>
          <p:nvPr/>
        </p:nvSpPr>
        <p:spPr>
          <a:xfrm>
            <a:off x="1371600" y="2224259"/>
            <a:ext cx="12192000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Kulturní aktivity: oborová dotační řízení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klasická hudba </a:t>
            </a: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/nově v Dotačním portálu MK/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alternativní hudba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/portál JDP MF + DS/, </a:t>
            </a:r>
            <a:r>
              <a:rPr lang="cs-CZ" sz="2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včetně velkých festivalů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divadlo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/portál JDP MF + DS/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tanec a pohybové umění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/portál JDP MF + DS/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výtvarné umění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/portál JDP MF + DS/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literatura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/portál JDP MF+ DS/, periodika a akce (uzávěrka 15. 10.),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					knihy a audioknihy (podávání žádostí 1. 10. - 15. 11.)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Program festivalů profesionálního umění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/nově v Dotačním portálu MK/</a:t>
            </a:r>
          </a:p>
          <a:p>
            <a:endParaRPr lang="cs-CZ" sz="24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obory: klasická hudba, divadlo, tanec, výtvarné umění, literatura, </a:t>
            </a:r>
            <a:r>
              <a:rPr lang="cs-CZ" sz="2400" i="1" strike="sngStrik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alternativní hudba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3B5D4931-8E11-4DFE-ADD7-B61A27E17D2A}"/>
              </a:ext>
            </a:extLst>
          </p:cNvPr>
          <p:cNvSpPr txBox="1"/>
          <p:nvPr/>
        </p:nvSpPr>
        <p:spPr>
          <a:xfrm>
            <a:off x="9753600" y="4474164"/>
            <a:ext cx="6781800" cy="19389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sz="2400" dirty="0"/>
          </a:p>
          <a:p>
            <a:r>
              <a:rPr lang="cs-CZ" sz="2400" dirty="0"/>
              <a:t>Zahájení příjmu žádostí:	2. 9. 2024 (od 13:00)</a:t>
            </a:r>
          </a:p>
          <a:p>
            <a:r>
              <a:rPr lang="cs-CZ" sz="2400" dirty="0"/>
              <a:t> </a:t>
            </a:r>
          </a:p>
          <a:p>
            <a:r>
              <a:rPr lang="cs-CZ" sz="2400" dirty="0"/>
              <a:t>Ukončení příjmu žádostí: 	</a:t>
            </a:r>
            <a:r>
              <a:rPr lang="cs-CZ" sz="2400" b="1" dirty="0"/>
              <a:t>21. 10. 2024 </a:t>
            </a:r>
            <a:r>
              <a:rPr lang="cs-CZ" sz="2400" dirty="0"/>
              <a:t>(do 15:00)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/>
          <p:nvPr/>
        </p:nvSpPr>
        <p:spPr>
          <a:xfrm>
            <a:off x="3658165" y="967048"/>
            <a:ext cx="11036983" cy="0"/>
          </a:xfrm>
          <a:prstGeom prst="line">
            <a:avLst/>
          </a:prstGeom>
          <a:ln w="57150" cap="flat">
            <a:solidFill>
              <a:srgbClr val="37AFE7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6"/>
          <p:cNvSpPr txBox="1"/>
          <p:nvPr/>
        </p:nvSpPr>
        <p:spPr>
          <a:xfrm>
            <a:off x="2563664" y="82379"/>
            <a:ext cx="13225986" cy="6993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cs-CZ" sz="2600" b="1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plán obnovy: iniciativa Status umělce</a:t>
            </a:r>
            <a:endParaRPr lang="en-US" sz="2600" b="1" dirty="0">
              <a:solidFill>
                <a:srgbClr val="A6A6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2563663" y="1014658"/>
            <a:ext cx="13225986" cy="491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cs-CZ" sz="2600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umění, knihoven a kreativních odvětví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DCB7DEB-2540-49F8-BC31-FD4E03688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149741"/>
            <a:ext cx="16221608" cy="5473278"/>
          </a:xfrm>
          <a:prstGeom prst="rect">
            <a:avLst/>
          </a:prstGeom>
        </p:spPr>
      </p:pic>
      <p:sp>
        <p:nvSpPr>
          <p:cNvPr id="19" name="TextovéPole 18">
            <a:extLst>
              <a:ext uri="{FF2B5EF4-FFF2-40B4-BE49-F238E27FC236}">
                <a16:creationId xmlns:a16="http://schemas.microsoft.com/office/drawing/2014/main" id="{FB6B3719-4EF1-459D-AE48-F6E1A333CBA6}"/>
              </a:ext>
            </a:extLst>
          </p:cNvPr>
          <p:cNvSpPr txBox="1"/>
          <p:nvPr/>
        </p:nvSpPr>
        <p:spPr>
          <a:xfrm>
            <a:off x="1143000" y="8191500"/>
            <a:ext cx="15621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Čerpání prostředků končí v prosinci 2024. 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OUKKO realizovalo v letech 2022-2024 v součtu 11 výzev za 403 mil. Kč, podpořilo 890 projektů a min. 19 000 osob.</a:t>
            </a:r>
          </a:p>
        </p:txBody>
      </p:sp>
    </p:spTree>
    <p:extLst>
      <p:ext uri="{BB962C8B-B14F-4D97-AF65-F5344CB8AC3E}">
        <p14:creationId xmlns:p14="http://schemas.microsoft.com/office/powerpoint/2010/main" val="124193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/>
          <p:nvPr/>
        </p:nvSpPr>
        <p:spPr>
          <a:xfrm>
            <a:off x="3658165" y="967048"/>
            <a:ext cx="11036983" cy="0"/>
          </a:xfrm>
          <a:prstGeom prst="line">
            <a:avLst/>
          </a:prstGeom>
          <a:ln w="57150" cap="flat">
            <a:solidFill>
              <a:srgbClr val="37AFE7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6"/>
          <p:cNvSpPr txBox="1"/>
          <p:nvPr/>
        </p:nvSpPr>
        <p:spPr>
          <a:xfrm>
            <a:off x="2563664" y="82379"/>
            <a:ext cx="13225986" cy="6993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cs-CZ" sz="2600" b="1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plán obnovy: iniciativa Digitalizace</a:t>
            </a:r>
            <a:endParaRPr lang="en-US" sz="2600" b="1" dirty="0">
              <a:solidFill>
                <a:srgbClr val="A6A6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2563663" y="1014658"/>
            <a:ext cx="13225986" cy="491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cs-CZ" sz="2600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umění, knihoven a kreativních odvětví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B6B3719-4EF1-459D-AE48-F6E1A333CBA6}"/>
              </a:ext>
            </a:extLst>
          </p:cNvPr>
          <p:cNvSpPr txBox="1"/>
          <p:nvPr/>
        </p:nvSpPr>
        <p:spPr>
          <a:xfrm>
            <a:off x="990600" y="6438900"/>
            <a:ext cx="1562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Čerpání prostředků končí v prosinci 2025. 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Aktuálně možnost podávání žádostí ve výzvě 443 – pilotní výzva pro výtvarné umění nově rozšířena i pro o další obory!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Zahájení příjmu žádostí:	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9. 9. 2024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(od 13:00)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Ukončení příjmu žádostí: 	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1. 11. 2024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(do 15:00)</a:t>
            </a:r>
          </a:p>
          <a:p>
            <a:endParaRPr lang="cs-CZ" sz="2200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488E0B72-84A0-4074-84D8-73A4D2B0B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24" y="2171700"/>
            <a:ext cx="17321577" cy="401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94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7070576" y="482886"/>
            <a:ext cx="871799" cy="8717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620"/>
                </a:lnSpc>
              </a:pPr>
              <a:endParaRPr/>
            </a:p>
          </p:txBody>
        </p:sp>
      </p:grpSp>
      <p:sp>
        <p:nvSpPr>
          <p:cNvPr id="5" name="AutoShape 5"/>
          <p:cNvSpPr/>
          <p:nvPr/>
        </p:nvSpPr>
        <p:spPr>
          <a:xfrm>
            <a:off x="3658165" y="967048"/>
            <a:ext cx="11036983" cy="0"/>
          </a:xfrm>
          <a:prstGeom prst="line">
            <a:avLst/>
          </a:prstGeom>
          <a:ln w="57150" cap="flat">
            <a:solidFill>
              <a:srgbClr val="37AFE7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6"/>
          <p:cNvSpPr txBox="1"/>
          <p:nvPr/>
        </p:nvSpPr>
        <p:spPr>
          <a:xfrm>
            <a:off x="2563664" y="82379"/>
            <a:ext cx="13225986" cy="6993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cs-CZ" sz="2600" b="1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NPO 443 Digitalizace, dokumentační a informační činnost v oblasti umění</a:t>
            </a:r>
            <a:endParaRPr lang="en-US" sz="2600" b="1" dirty="0">
              <a:solidFill>
                <a:srgbClr val="A6A6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17070576" y="1468985"/>
            <a:ext cx="862274" cy="862274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7070576" y="2481894"/>
            <a:ext cx="862274" cy="862274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7104865" y="3496569"/>
            <a:ext cx="837510" cy="83751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7104865" y="4476954"/>
            <a:ext cx="837510" cy="83751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6" name="TextBox 16"/>
          <p:cNvSpPr txBox="1"/>
          <p:nvPr/>
        </p:nvSpPr>
        <p:spPr>
          <a:xfrm>
            <a:off x="2563663" y="1014658"/>
            <a:ext cx="13225986" cy="491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cs-CZ" sz="2600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umění, knihoven a kreativních odvětví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B6B3719-4EF1-459D-AE48-F6E1A333CBA6}"/>
              </a:ext>
            </a:extLst>
          </p:cNvPr>
          <p:cNvSpPr txBox="1"/>
          <p:nvPr/>
        </p:nvSpPr>
        <p:spPr>
          <a:xfrm>
            <a:off x="609600" y="1912346"/>
            <a:ext cx="15621000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Podpora projektů z oblasti profesionálního vizuálního umění a architektury, hudby, divadla, tance, literatury a knižní kultury.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Tematické okruhy: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Modernizace reprodukční a digitalizační techniky a softwarových nástrojů pro webové databáze v oblasti profesionálního umění</a:t>
            </a:r>
            <a:endParaRPr lang="cs-CZ" sz="2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	Určeno pro subjekty realizující digitální prezentaci sbírek; upgrade stávajících databází a softwarů. 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Dokumentační a informační činnost v oblasti profesionálního umění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	(např. archivy, webové portály s odborným obsahem, digitalizace sbírek, artefaktů a jiných materiálů,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	nikoli tištěné odborné publikace)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Audiovizuální záznam v oblasti profesionálního umění performativního charakteru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	Dotace by měla být použita primárně na pořízení přístrojového vybavení a softwaru pro pořizování kvalitního 	audiovizuálního záznamu (ve formátu dle předepsané metodiky) , na proškolení pracovníků, pořízení 	profesionálních služeb v oblasti kamery a střihu, na vypořádání autorských práv, produkci a pořízení titulků. 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Mezi oprávněné žadatele této výzvy patří podnikající fyzické a právnické osoby, kromě příspěvkových  organizací Ministerstva kultury a příspěvkových organizací, které vlastní a spravují sbírky  zapsané v CES.</a:t>
            </a:r>
          </a:p>
          <a:p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Žadatel může ve výzvě NPO č. 443 předložit maximálně 2 žádosti o dotaci na rok 2025.  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Vlastníkům a správcům sbírek zapsaných v CES je určena současně vypisovaná výzva odboru muzeí a galerií:</a:t>
            </a:r>
          </a:p>
          <a:p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0442 Digitalizace kulturních statků a národních kulturních památek III.</a:t>
            </a:r>
            <a:endParaRPr lang="cs-CZ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2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7070576" y="482886"/>
            <a:ext cx="871799" cy="8717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620"/>
                </a:lnSpc>
              </a:pPr>
              <a:endParaRPr/>
            </a:p>
          </p:txBody>
        </p:sp>
      </p:grpSp>
      <p:sp>
        <p:nvSpPr>
          <p:cNvPr id="5" name="AutoShape 5"/>
          <p:cNvSpPr/>
          <p:nvPr/>
        </p:nvSpPr>
        <p:spPr>
          <a:xfrm>
            <a:off x="3658165" y="967048"/>
            <a:ext cx="11036983" cy="0"/>
          </a:xfrm>
          <a:prstGeom prst="line">
            <a:avLst/>
          </a:prstGeom>
          <a:ln w="57150" cap="flat">
            <a:solidFill>
              <a:srgbClr val="37AFE7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6"/>
          <p:cNvSpPr txBox="1"/>
          <p:nvPr/>
        </p:nvSpPr>
        <p:spPr>
          <a:xfrm>
            <a:off x="2563664" y="82379"/>
            <a:ext cx="13225986" cy="6993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cs-CZ" sz="2600" b="1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Oborová dotační řízení oddělení umění – obecná pravidla</a:t>
            </a:r>
            <a:endParaRPr lang="en-US" sz="2600" b="1" dirty="0">
              <a:solidFill>
                <a:srgbClr val="A6A6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17070576" y="1468985"/>
            <a:ext cx="862274" cy="862274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7070576" y="2481894"/>
            <a:ext cx="862274" cy="862274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7104865" y="3496569"/>
            <a:ext cx="837510" cy="83751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7104865" y="4476954"/>
            <a:ext cx="837510" cy="83751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6" name="TextBox 16"/>
          <p:cNvSpPr txBox="1"/>
          <p:nvPr/>
        </p:nvSpPr>
        <p:spPr>
          <a:xfrm>
            <a:off x="2563663" y="1014658"/>
            <a:ext cx="13225986" cy="491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cs-CZ" sz="2600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umění, knihoven a kreativních odvětví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B6B3719-4EF1-459D-AE48-F6E1A333CBA6}"/>
              </a:ext>
            </a:extLst>
          </p:cNvPr>
          <p:cNvSpPr txBox="1"/>
          <p:nvPr/>
        </p:nvSpPr>
        <p:spPr>
          <a:xfrm>
            <a:off x="990600" y="1900122"/>
            <a:ext cx="15621000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Žadatel může ve výzvách programu Kulturní aktivity v gesci oddělení umění </a:t>
            </a:r>
            <a:r>
              <a:rPr lang="cs-CZ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předložit maximálně 3 projekty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Do součtu žádostí se nezapočítávají projekty podané v Programu státní podpory festivalů profesionálního umění, 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ve výzvách vypsaných v rámci Národního plánu obnovy a ve výzvách jiných oddělení a odborů Ministerstva kultury.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Do každé dotační výzvy je třeba podat jedinečný projekt, jednoznačně oddělený od jiných aktivit žadatele.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případě interdisciplinárních projektů doporučujeme podat žádost pouze do jednoho oborového řízení.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Pokud jsou předmětem žádosti o dotaci dílčí aktivity vyčleněné z širšího projektu, 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je třeba kromě dílčího rozpočtu předložit také celkový rozpočet akce.  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Žadatel, který je právnickou osobou, musí mít sídlo na území České republiky. 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Žadatel, který je fyzickou osobou podnikající, musí mít živnostenské oprávnění odpovídající předloženému projektu 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 musí být občanem České republiky nebo cizincem s trvalým pobytem v České republice. 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musí mít vlastní datovou schránku. Veškerá komunikace probíhá prostřednictvím dotačních portálů.</a:t>
            </a:r>
          </a:p>
          <a:p>
            <a:pPr algn="just"/>
            <a:endParaRPr lang="cs-CZ" sz="2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V roce 2025 již nebude vypsána samostatná výzva NPO na podporu projektů mezinárodní spolupráce.</a:t>
            </a:r>
          </a:p>
          <a:p>
            <a:pPr algn="just"/>
            <a:endParaRPr lang="cs-CZ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Výzvy z Programu poskytování příspěvků na tvůrčí nebo studijní účely budou vypsány až v roce 2025. </a:t>
            </a:r>
          </a:p>
          <a:p>
            <a:pPr algn="just"/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Novelizace zákona č. 203/2006 Sb. předpokládá návaznost na nově zaváděný Registr umělců.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841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/>
          <p:nvPr/>
        </p:nvSpPr>
        <p:spPr>
          <a:xfrm>
            <a:off x="3658165" y="967048"/>
            <a:ext cx="11036983" cy="0"/>
          </a:xfrm>
          <a:prstGeom prst="line">
            <a:avLst/>
          </a:prstGeom>
          <a:ln w="57150" cap="flat">
            <a:solidFill>
              <a:srgbClr val="37AFE7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6"/>
          <p:cNvSpPr txBox="1"/>
          <p:nvPr/>
        </p:nvSpPr>
        <p:spPr>
          <a:xfrm>
            <a:off x="2563664" y="82379"/>
            <a:ext cx="13225986" cy="6993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cs-CZ" sz="2600" b="1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Revize dotačních programů Ministerstva kultury</a:t>
            </a:r>
            <a:endParaRPr lang="en-US" sz="2600" b="1" dirty="0">
              <a:solidFill>
                <a:srgbClr val="A6A6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2563663" y="1014658"/>
            <a:ext cx="13225986" cy="491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cs-CZ" sz="2600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umění, knihoven a kreativních odvětví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A04EC449-C4DA-4B0C-B1B9-EF316228D1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2769282"/>
              </p:ext>
            </p:extLst>
          </p:nvPr>
        </p:nvGraphicFramePr>
        <p:xfrm>
          <a:off x="1219200" y="2019300"/>
          <a:ext cx="15621000" cy="178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Šipka: dolů 16">
            <a:extLst>
              <a:ext uri="{FF2B5EF4-FFF2-40B4-BE49-F238E27FC236}">
                <a16:creationId xmlns:a16="http://schemas.microsoft.com/office/drawing/2014/main" id="{8962FC39-C0E3-4B5B-8766-A66A0F0EE38C}"/>
              </a:ext>
            </a:extLst>
          </p:cNvPr>
          <p:cNvSpPr/>
          <p:nvPr/>
        </p:nvSpPr>
        <p:spPr>
          <a:xfrm>
            <a:off x="4572000" y="4476954"/>
            <a:ext cx="609600" cy="837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: dolů 17">
            <a:extLst>
              <a:ext uri="{FF2B5EF4-FFF2-40B4-BE49-F238E27FC236}">
                <a16:creationId xmlns:a16="http://schemas.microsoft.com/office/drawing/2014/main" id="{A58989DA-8153-4101-8807-ACF82DAF3974}"/>
              </a:ext>
            </a:extLst>
          </p:cNvPr>
          <p:cNvSpPr/>
          <p:nvPr/>
        </p:nvSpPr>
        <p:spPr>
          <a:xfrm>
            <a:off x="12930053" y="4589417"/>
            <a:ext cx="609600" cy="837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770188CF-5E9E-4383-B1A6-FD73E43AAF55}"/>
              </a:ext>
            </a:extLst>
          </p:cNvPr>
          <p:cNvSpPr txBox="1"/>
          <p:nvPr/>
        </p:nvSpPr>
        <p:spPr>
          <a:xfrm>
            <a:off x="1600200" y="6286500"/>
            <a:ext cx="6096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První výstupy: v září 2024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Administrace „národních výzev“ v DPMK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Nová struktura rozpočtového formuláře 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997691AB-05D7-493E-9F31-CA694CA92E80}"/>
              </a:ext>
            </a:extLst>
          </p:cNvPr>
          <p:cNvSpPr txBox="1"/>
          <p:nvPr/>
        </p:nvSpPr>
        <p:spPr>
          <a:xfrm>
            <a:off x="9843953" y="6211940"/>
            <a:ext cx="6781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Očekávané závěry: v červnu 2025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Změny v programu Kulturní aktivity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Redefinice tematických okruhů pro alternativní hudbu 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Nová dotační výzva pro projekty Kreativního učení</a:t>
            </a:r>
          </a:p>
        </p:txBody>
      </p:sp>
    </p:spTree>
    <p:extLst>
      <p:ext uri="{BB962C8B-B14F-4D97-AF65-F5344CB8AC3E}">
        <p14:creationId xmlns:p14="http://schemas.microsoft.com/office/powerpoint/2010/main" val="2357869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7070576" y="482886"/>
            <a:ext cx="871799" cy="8717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4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AutoShape 5"/>
          <p:cNvSpPr/>
          <p:nvPr/>
        </p:nvSpPr>
        <p:spPr>
          <a:xfrm>
            <a:off x="3658165" y="967048"/>
            <a:ext cx="11036983" cy="0"/>
          </a:xfrm>
          <a:prstGeom prst="line">
            <a:avLst/>
          </a:prstGeom>
          <a:ln w="57150" cap="flat">
            <a:solidFill>
              <a:srgbClr val="37AFE7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6"/>
          <p:cNvSpPr txBox="1"/>
          <p:nvPr/>
        </p:nvSpPr>
        <p:spPr>
          <a:xfrm>
            <a:off x="2563664" y="82379"/>
            <a:ext cx="13225986" cy="6993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2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>
                <a:ln>
                  <a:noFill/>
                </a:ln>
                <a:solidFill>
                  <a:srgbClr val="A6A6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Semináře pro žadatele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A6A6A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17070576" y="1468985"/>
            <a:ext cx="862274" cy="862274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7070576" y="2481894"/>
            <a:ext cx="862274" cy="862274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7104865" y="3496569"/>
            <a:ext cx="837510" cy="83751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7104865" y="4476954"/>
            <a:ext cx="837510" cy="83751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6" name="TextBox 16"/>
          <p:cNvSpPr txBox="1"/>
          <p:nvPr/>
        </p:nvSpPr>
        <p:spPr>
          <a:xfrm>
            <a:off x="2563663" y="1014658"/>
            <a:ext cx="13225986" cy="491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A6A6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Odbor umění, knihoven a kreativních odvětví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997691AB-05D7-493E-9F31-CA694CA92E80}"/>
              </a:ext>
            </a:extLst>
          </p:cNvPr>
          <p:cNvSpPr txBox="1"/>
          <p:nvPr/>
        </p:nvSpPr>
        <p:spPr>
          <a:xfrm>
            <a:off x="1676400" y="2602505"/>
            <a:ext cx="1441804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1402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 Klasická hudba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1401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Program festivalů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16. 9. 2024 od 10 do 12 hodin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							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/>
              </a:rPr>
              <a:t>30. 9. 2024 od 10 do 12 hodin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 Profesionální divadlo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			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/>
              </a:rPr>
              <a:t>17. 9. 2024 od 10 do 12 hodin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 Profesionální tanec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			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5"/>
              </a:rPr>
              <a:t>10. 9. 2024 od 15 do 17 hodin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 Alternativní hudba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		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6"/>
              </a:rPr>
              <a:t>18. 9. 2024 od 11 do 12 hodin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Výzva č. 0443 Rozvoj digitalizace, dokumentační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informační činnosti v oblasti vizuálního umění		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7"/>
              </a:rPr>
              <a:t>24. 9. 2024 od 10 do 12 hodin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architektury, hudby, divadla, tance, literatury a knižní kultury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75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7070576" y="482886"/>
            <a:ext cx="871799" cy="8717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4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AutoShape 5"/>
          <p:cNvSpPr/>
          <p:nvPr/>
        </p:nvSpPr>
        <p:spPr>
          <a:xfrm>
            <a:off x="3658165" y="967048"/>
            <a:ext cx="11036983" cy="0"/>
          </a:xfrm>
          <a:prstGeom prst="line">
            <a:avLst/>
          </a:prstGeom>
          <a:ln w="57150" cap="flat">
            <a:solidFill>
              <a:srgbClr val="37AFE7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6"/>
          <p:cNvSpPr txBox="1"/>
          <p:nvPr/>
        </p:nvSpPr>
        <p:spPr>
          <a:xfrm>
            <a:off x="2563664" y="82379"/>
            <a:ext cx="13225986" cy="6993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2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>
                <a:ln>
                  <a:noFill/>
                </a:ln>
                <a:solidFill>
                  <a:srgbClr val="A6A6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Kontaktní osoby pro jednotlivé výzvy, umělecké obory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17070576" y="1468985"/>
            <a:ext cx="862274" cy="862274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7070576" y="2481894"/>
            <a:ext cx="862274" cy="862274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7104865" y="3496569"/>
            <a:ext cx="837510" cy="83751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7104865" y="4476954"/>
            <a:ext cx="837510" cy="83751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6" name="TextBox 16"/>
          <p:cNvSpPr txBox="1"/>
          <p:nvPr/>
        </p:nvSpPr>
        <p:spPr>
          <a:xfrm>
            <a:off x="2563663" y="1014658"/>
            <a:ext cx="13225986" cy="491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A6A6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Odbor umění, knihoven a kreativních odvětví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997691AB-05D7-493E-9F31-CA694CA92E80}"/>
              </a:ext>
            </a:extLst>
          </p:cNvPr>
          <p:cNvSpPr txBox="1"/>
          <p:nvPr/>
        </p:nvSpPr>
        <p:spPr>
          <a:xfrm>
            <a:off x="1967631" y="2171700"/>
            <a:ext cx="1441804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Zuzana Zahradníčková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obecné koncepční dotazy, 257 085 208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Tereza Sieglová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divadlo, l. 342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Jiří Pilip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alternativní hudba, l. 466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Vít Roubíček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klasická hudba, l. 218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Barbora Laierová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tanec, + 420 702 010 461 (pondělí, úterý)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Zdeňka Heroutová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výtvarno okruh 4-5, program festivalů, l. 213 (pondělí, úterý)</a:t>
            </a:r>
          </a:p>
          <a:p>
            <a:pPr>
              <a:lnSpc>
                <a:spcPct val="150000"/>
              </a:lnSpc>
            </a:pPr>
            <a:r>
              <a:rPr lang="fi-FI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Nikoljuk Anastasija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výtvarné umění okruh 1-3, l. 212 (odborné konzultace: </a:t>
            </a:r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Petra Křížková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Dušan Boxan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ekonom oddělení umění, l. 217</a:t>
            </a:r>
            <a:endParaRPr lang="cs-CZ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 Pavlova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literatura, l. 220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Anna </a:t>
            </a:r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ejmová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výzvy Národního plánu obnovy, 770 173 140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jmeno.prijmeni@mk.gov.cz</a:t>
            </a:r>
            <a:endParaRPr kumimoji="0" lang="cs-CZ" sz="2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093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1139</Words>
  <Application>Microsoft Office PowerPoint</Application>
  <PresentationFormat>Vlastní</PresentationFormat>
  <Paragraphs>139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Courier New</vt:lpstr>
      <vt:lpstr>Wingdings</vt:lpstr>
      <vt:lpstr>Arial</vt:lpstr>
      <vt:lpstr>Calibri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šablona - prezentace</dc:title>
  <dc:creator>Zahradníčková Zuzana</dc:creator>
  <cp:lastModifiedBy>Zahradníčková Zuzana</cp:lastModifiedBy>
  <cp:revision>92</cp:revision>
  <cp:lastPrinted>2024-09-03T07:52:02Z</cp:lastPrinted>
  <dcterms:created xsi:type="dcterms:W3CDTF">2006-08-16T00:00:00Z</dcterms:created>
  <dcterms:modified xsi:type="dcterms:W3CDTF">2024-09-11T15:00:09Z</dcterms:modified>
  <dc:identifier>DAF_T_R-D4A</dc:identifier>
</cp:coreProperties>
</file>