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3" r:id="rId3"/>
  </p:sldMasterIdLst>
  <p:notesMasterIdLst>
    <p:notesMasterId r:id="rId9"/>
  </p:notesMasterIdLst>
  <p:sldIdLst>
    <p:sldId id="256" r:id="rId4"/>
    <p:sldId id="257" r:id="rId5"/>
    <p:sldId id="261" r:id="rId6"/>
    <p:sldId id="376" r:id="rId7"/>
    <p:sldId id="258" r:id="rId8"/>
  </p:sldIdLst>
  <p:sldSz cx="18288000" cy="10287000"/>
  <p:notesSz cx="6797675" cy="9926638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hradníčková Zuzana" initials="ZZ" lastIdx="1" clrIdx="0">
    <p:extLst>
      <p:ext uri="{19B8F6BF-5375-455C-9EA6-DF929625EA0E}">
        <p15:presenceInfo xmlns:p15="http://schemas.microsoft.com/office/powerpoint/2012/main" userId="S-1-5-21-4227183352-518495873-3737859760-24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font" Target="fonts/font2.fntdata"/><Relationship Id="rId5" Type="http://schemas.openxmlformats.org/officeDocument/2006/relationships/slide" Target="slides/slide2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33-427B-8A1C-3C9F677E0F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33-427B-8A1C-3C9F677E0F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33-427B-8A1C-3C9F677E0FB4}"/>
              </c:ext>
            </c:extLst>
          </c:dPt>
          <c:dLbls>
            <c:dLbl>
              <c:idx val="0"/>
              <c:layout>
                <c:manualLayout>
                  <c:x val="-0.26685833333333331"/>
                  <c:y val="-2.0922927858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33-427B-8A1C-3C9F677E0FB4}"/>
                </c:ext>
              </c:extLst>
            </c:dLbl>
            <c:dLbl>
              <c:idx val="1"/>
              <c:layout>
                <c:manualLayout>
                  <c:x val="0.1586976377952756"/>
                  <c:y val="-0.201684573306841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33-427B-8A1C-3C9F677E0FB4}"/>
                </c:ext>
              </c:extLst>
            </c:dLbl>
            <c:dLbl>
              <c:idx val="2"/>
              <c:layout>
                <c:manualLayout>
                  <c:x val="0.18890380577427821"/>
                  <c:y val="0.116313071847327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33-427B-8A1C-3C9F677E0F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List1!$E$3:$F$5</c:f>
              <c:multiLvlStrCache>
                <c:ptCount val="3"/>
                <c:lvl>
                  <c:pt idx="0">
                    <c:v>digitalizační infrastruktura knihoven (p.o. MK)</c:v>
                  </c:pt>
                  <c:pt idx="1">
                    <c:v>výzvy pro krajské knihovny</c:v>
                  </c:pt>
                  <c:pt idx="2">
                    <c:v>dokumentační činnost v umění</c:v>
                  </c:pt>
                </c:lvl>
                <c:lvl>
                  <c:pt idx="0">
                    <c:v>116 370 435</c:v>
                  </c:pt>
                  <c:pt idx="1">
                    <c:v>57 865 720</c:v>
                  </c:pt>
                  <c:pt idx="2">
                    <c:v>75 791 000</c:v>
                  </c:pt>
                </c:lvl>
              </c:multiLvlStrCache>
            </c:multiLvlStrRef>
          </c:cat>
          <c:val>
            <c:numRef>
              <c:f>List1!$G$3:$G$5</c:f>
              <c:numCache>
                <c:formatCode>0%</c:formatCode>
                <c:ptCount val="3"/>
                <c:pt idx="0">
                  <c:v>0.46543118486469998</c:v>
                </c:pt>
                <c:pt idx="1">
                  <c:v>0.23143774123254732</c:v>
                </c:pt>
                <c:pt idx="2">
                  <c:v>0.30313107390275268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E33-427B-8A1C-3C9F677E0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</c:legendEntry>
      <c:layout>
        <c:manualLayout>
          <c:xMode val="edge"/>
          <c:yMode val="edge"/>
          <c:x val="7.9301574803149602E-2"/>
          <c:y val="0.80451100154536759"/>
          <c:w val="0.88973005249343828"/>
          <c:h val="0.18614320406210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18595-6DC5-46D9-AB40-8868CE88EDDF}" type="datetimeFigureOut">
              <a:rPr lang="cs-CZ" smtClean="0"/>
              <a:t>10.09.2025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F11BD-8F89-4863-97CB-8D8DFF133CB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6264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96F88F7-42B0-4CCA-80C0-C44F8C1400CF}" type="slidenum">
              <a:t>‹#›</a:t>
            </a:fld>
            <a:endParaRPr dirty="0"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5398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257120" y="547560"/>
            <a:ext cx="15772860" cy="19877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27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1257120" y="2738340"/>
            <a:ext cx="15772860" cy="652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800" b="0" strike="noStrike" spc="-2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6448EE5-95CA-4F07-9C6F-70DC78C28B1F}" type="slidenum">
              <a:t>‹#›</a:t>
            </a:fld>
            <a:endParaRPr dirty="0"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2175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57120" y="547560"/>
            <a:ext cx="15772860" cy="19877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27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257120" y="2738340"/>
            <a:ext cx="15772860" cy="652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42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9DF9AF3-3818-46D1-BC23-992A32221F78}" type="slidenum">
              <a:t>‹#›</a:t>
            </a:fld>
            <a:endParaRPr dirty="0"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0320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257120" y="547560"/>
            <a:ext cx="15772860" cy="19877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27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257120" y="2738340"/>
            <a:ext cx="7696620" cy="652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42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9339300" y="2738340"/>
            <a:ext cx="7696620" cy="652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42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266B475-334C-44BA-A9B2-0C026A5F1BA6}" type="slidenum">
              <a:t>‹#›</a:t>
            </a:fld>
            <a:endParaRPr dirty="0"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0368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257120" y="547560"/>
            <a:ext cx="15772860" cy="19877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27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BBF2843-E7F0-4ED8-8779-79785F8C0E76}" type="slidenum">
              <a:t>‹#›</a:t>
            </a:fld>
            <a:endParaRPr dirty="0"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053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257120" y="547560"/>
            <a:ext cx="15772860" cy="92161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cs-CZ" sz="4800" b="0" strike="noStrike" spc="-2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B055097-7560-4369-B5FB-3F5DB31738AB}" type="slidenum">
              <a:t>‹#›</a:t>
            </a:fld>
            <a:endParaRPr dirty="0"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2563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257120" y="547560"/>
            <a:ext cx="15772860" cy="19877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27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257120" y="2738340"/>
            <a:ext cx="7696620" cy="311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42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9339300" y="2738340"/>
            <a:ext cx="7696620" cy="652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42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1257120" y="6147360"/>
            <a:ext cx="7696620" cy="311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42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44ED4BC-6B59-43F2-92C3-650700DB3812}" type="slidenum">
              <a:t>‹#›</a:t>
            </a:fld>
            <a:endParaRPr dirty="0"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4651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257120" y="547560"/>
            <a:ext cx="15772860" cy="19877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27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257120" y="2738340"/>
            <a:ext cx="7696620" cy="6526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42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9339300" y="2738340"/>
            <a:ext cx="7696620" cy="311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42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9339300" y="6147360"/>
            <a:ext cx="7696620" cy="311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42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E2010A4-2ECF-4A93-B5C0-A73E0E617A29}" type="slidenum">
              <a:t>‹#›</a:t>
            </a:fld>
            <a:endParaRPr dirty="0"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7176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257120" y="547560"/>
            <a:ext cx="15772860" cy="19877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27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257120" y="2738340"/>
            <a:ext cx="7696620" cy="311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42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9339300" y="2738340"/>
            <a:ext cx="7696620" cy="311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42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1257120" y="6147360"/>
            <a:ext cx="15772860" cy="311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42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1486A05-B39C-4650-95A7-A6C9FE358233}" type="slidenum">
              <a:t>‹#›</a:t>
            </a:fld>
            <a:endParaRPr dirty="0"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8800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257120" y="547560"/>
            <a:ext cx="15772860" cy="19877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27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257120" y="2738340"/>
            <a:ext cx="15772860" cy="311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42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1257120" y="6147360"/>
            <a:ext cx="15772860" cy="311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42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59BC1B6-2551-4A94-AB7E-EF2E7A1FD0C2}" type="slidenum">
              <a:t>‹#›</a:t>
            </a:fld>
            <a:endParaRPr dirty="0"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446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257120" y="547560"/>
            <a:ext cx="15772860" cy="19877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27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257120" y="2738340"/>
            <a:ext cx="7696620" cy="311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42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9339300" y="2738340"/>
            <a:ext cx="7696620" cy="311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42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257120" y="6147360"/>
            <a:ext cx="7696620" cy="311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42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9339300" y="6147360"/>
            <a:ext cx="7696620" cy="311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42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D262665-2984-4AEE-AC05-74E9818A0FC0}" type="slidenum">
              <a:t>‹#›</a:t>
            </a:fld>
            <a:endParaRPr dirty="0"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0702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257120" y="547560"/>
            <a:ext cx="15772860" cy="19877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cs-CZ" sz="27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257120" y="2738340"/>
            <a:ext cx="5078700" cy="311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42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590160" y="2738340"/>
            <a:ext cx="5078700" cy="311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42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1923740" y="2738340"/>
            <a:ext cx="5078700" cy="311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42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1257120" y="6147360"/>
            <a:ext cx="5078700" cy="311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42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6590160" y="6147360"/>
            <a:ext cx="5078700" cy="311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42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11923740" y="6147360"/>
            <a:ext cx="5078700" cy="311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42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rPr dirty="0"/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889087B-15E1-4FA2-8554-ABE8294EF14C}" type="slidenum">
              <a:t>‹#›</a:t>
            </a:fld>
            <a:endParaRPr dirty="0"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6922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7E6191-AD9F-402E-ADDD-2B6A7E82A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E6AB7B3-E600-46EA-BE9C-A64E0BB3F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10FA47-28DC-478B-8510-10719B1DA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08E0-1297-4EB1-A393-C79ADDDD0C63}" type="datetimeFigureOut">
              <a:rPr lang="cs-CZ" smtClean="0"/>
              <a:t>10.09.2025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74D327-10FA-4589-A578-E7E6D7118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4CCEFA-CEF9-4557-A228-137698E0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E5A7-A9DC-4A76-B2E3-84B63512D3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3812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79F49D-76F2-467F-BF31-4AB70ECA2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6E9D0F-82D9-4951-B49A-812B8190E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68C580-B3FE-4CBD-A507-6FEBD2FF8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08E0-1297-4EB1-A393-C79ADDDD0C63}" type="datetimeFigureOut">
              <a:rPr lang="cs-CZ" smtClean="0"/>
              <a:t>10.09.2025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7F9DFA-51C9-4A85-8371-5032CB044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D5AEE6-83C2-423E-8C00-E2E2DDAE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E5A7-A9DC-4A76-B2E3-84B63512D3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3522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0DCF7-F9AA-4FE7-8987-5B800932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E532B56-D8A9-4AED-B203-BEB6E99E2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24C06E-7E81-4AEE-B36E-500C81B5F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08E0-1297-4EB1-A393-C79ADDDD0C63}" type="datetimeFigureOut">
              <a:rPr lang="cs-CZ" smtClean="0"/>
              <a:t>10.09.2025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D50509-0085-45C4-8E1F-3A7AA7704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24B450-45E4-4E22-BF23-22443C8F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E5A7-A9DC-4A76-B2E3-84B63512D3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5310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CEB966-8033-473D-95D7-981E649F8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35CA21-5647-463B-BA47-2F12DD9326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005C640-AF4A-4EFA-9F5D-CDBC0D6DA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B66DBB-A3F1-47BE-BA15-7CAFF08D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08E0-1297-4EB1-A393-C79ADDDD0C63}" type="datetimeFigureOut">
              <a:rPr lang="cs-CZ" smtClean="0"/>
              <a:t>10.09.2025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C3ABE0-DB6C-465C-9AF0-F4BCF8FFB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945CD4-B084-4A58-A55F-C72AB16C0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E5A7-A9DC-4A76-B2E3-84B63512D3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1059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025F0-132E-48D8-AF18-CD305D175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A1663B8-61BE-4995-A676-AA45F6AE6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56D991F-C15E-49D7-96A0-28E088BE0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CE5CA5C-2529-48E2-8E00-47895F2DBF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582D85E-2C50-41CC-BC1E-0C90E5C31A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BAB8301-4C58-4237-B802-EEF3B72A2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08E0-1297-4EB1-A393-C79ADDDD0C63}" type="datetimeFigureOut">
              <a:rPr lang="cs-CZ" smtClean="0"/>
              <a:t>10.09.2025</a:t>
            </a:fld>
            <a:endParaRPr lang="cs-CZ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9A9C223-F51B-4CCB-8B2A-DC813CE14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7F34897-D36F-4CC5-BFE6-F1024B7D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E5A7-A9DC-4A76-B2E3-84B63512D3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63001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5CDFE3-AFF5-41CF-A01B-7F37A650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7D1D283-6C93-4E94-8E25-04D7111AA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08E0-1297-4EB1-A393-C79ADDDD0C63}" type="datetimeFigureOut">
              <a:rPr lang="cs-CZ" smtClean="0"/>
              <a:t>10.09.2025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D393895-FC17-4F76-8C33-D8C433C08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349C8E-A9A1-403B-AEFC-8D429B751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E5A7-A9DC-4A76-B2E3-84B63512D3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840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2A8E47F-D90A-459C-B35D-748436C80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08E0-1297-4EB1-A393-C79ADDDD0C63}" type="datetimeFigureOut">
              <a:rPr lang="cs-CZ" smtClean="0"/>
              <a:t>10.09.2025</a:t>
            </a:fld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88F82CB-ABF2-42F4-8F07-B2E1EA582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E8CDEB-D14A-4C9D-9D21-B16AB489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E5A7-A9DC-4A76-B2E3-84B63512D3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89148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CDC7BB-A352-40BE-9090-6EC9FEC8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11F5B8-8252-4694-ACA4-FB8126D00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CA6F8F1-0889-412F-908C-7B8E95736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0B64B01-8AE1-4B77-AFAC-E2F0F1BE5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08E0-1297-4EB1-A393-C79ADDDD0C63}" type="datetimeFigureOut">
              <a:rPr lang="cs-CZ" smtClean="0"/>
              <a:t>10.09.2025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8C678D-AA86-4492-B708-FF7F169CE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CC1DDD-BDF3-4268-8569-7CA05E80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E5A7-A9DC-4A76-B2E3-84B63512D3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13169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9CCB2-BF57-4A07-9323-0EE33B00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F5308AE-5D66-44A6-BAC5-161E87941B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01982C5-DA83-4D49-A12F-DE6166C96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682D07-6226-4F78-8FC4-63521F3E9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08E0-1297-4EB1-A393-C79ADDDD0C63}" type="datetimeFigureOut">
              <a:rPr lang="cs-CZ" smtClean="0"/>
              <a:t>10.09.2025</a:t>
            </a:fld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D52599-6619-4A13-A0BB-8ECCC3BA7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20234B-E0BA-4C6B-9894-C5AD57329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E5A7-A9DC-4A76-B2E3-84B63512D3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445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2B0F09-F5EE-4EA8-BC27-056C4F717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51CD9A4-3B33-4DCD-A922-1C7123918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DE12D1-5BA8-49A7-9161-FC4150544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08E0-1297-4EB1-A393-C79ADDDD0C63}" type="datetimeFigureOut">
              <a:rPr lang="cs-CZ" smtClean="0"/>
              <a:t>10.09.2025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B05C88-568C-4F12-9386-EE620FE5D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CDE3AA-6989-4759-B419-A7F5E0145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E5A7-A9DC-4A76-B2E3-84B63512D3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72104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8EB1BE1-E997-42D9-90FD-04D6355EA3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A4F100F-0BEF-495B-94EE-7040528BB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1A3310-5BE5-403D-8F18-79B011008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08E0-1297-4EB1-A393-C79ADDDD0C63}" type="datetimeFigureOut">
              <a:rPr lang="cs-CZ" smtClean="0"/>
              <a:t>10.09.2025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673007-2781-4616-8173-4C0B0ECC6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0BB372D-67BD-44A6-81DA-17CB6D4C2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3E5A7-A9DC-4A76-B2E3-84B63512D3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980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257120" y="547560"/>
            <a:ext cx="15772860" cy="19877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cs-CZ" sz="6600" b="0" strike="noStrike" spc="-2">
                <a:solidFill>
                  <a:srgbClr val="000000"/>
                </a:solidFill>
                <a:latin typeface="Calibri Light"/>
              </a:rPr>
              <a:t>Kliknutím lze upravit styl.</a:t>
            </a:r>
            <a:endParaRPr lang="cs-CZ" sz="6600" b="0" strike="noStrike" spc="-2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257120" y="2738340"/>
            <a:ext cx="15772860" cy="6526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4200" b="0" strike="noStrike" spc="-2">
                <a:solidFill>
                  <a:srgbClr val="000000"/>
                </a:solidFill>
                <a:latin typeface="Calibri"/>
              </a:rPr>
              <a:t>Po kliknutí můžete upravovat styly textu v předloze.</a:t>
            </a:r>
          </a:p>
          <a:p>
            <a:pPr marL="1028700" lvl="1" indent="-342360">
              <a:lnSpc>
                <a:spcPct val="90000"/>
              </a:lnSpc>
              <a:spcBef>
                <a:spcPts val="749"/>
              </a:spcBef>
              <a:buClr>
                <a:srgbClr val="000000"/>
              </a:buClr>
              <a:buFont typeface="Arial"/>
              <a:buChar char="•"/>
            </a:pPr>
            <a:r>
              <a:rPr lang="cs-CZ" sz="3600" b="0" strike="noStrike" spc="-2">
                <a:solidFill>
                  <a:srgbClr val="000000"/>
                </a:solidFill>
                <a:latin typeface="Calibri"/>
              </a:rPr>
              <a:t>Druhá úroveň</a:t>
            </a:r>
          </a:p>
          <a:p>
            <a:pPr marL="1714500" lvl="2" indent="-342360">
              <a:lnSpc>
                <a:spcPct val="90000"/>
              </a:lnSpc>
              <a:spcBef>
                <a:spcPts val="749"/>
              </a:spcBef>
              <a:buClr>
                <a:srgbClr val="000000"/>
              </a:buClr>
              <a:buFont typeface="Arial"/>
              <a:buChar char="•"/>
            </a:pPr>
            <a:r>
              <a:rPr lang="cs-CZ" sz="3000" b="0" strike="noStrike" spc="-2">
                <a:solidFill>
                  <a:srgbClr val="000000"/>
                </a:solidFill>
                <a:latin typeface="Calibri"/>
              </a:rPr>
              <a:t>Třetí úroveň</a:t>
            </a:r>
          </a:p>
          <a:p>
            <a:pPr marL="2400300" lvl="3" indent="-342360">
              <a:lnSpc>
                <a:spcPct val="90000"/>
              </a:lnSpc>
              <a:spcBef>
                <a:spcPts val="74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700" b="0" strike="noStrike" spc="-2">
                <a:solidFill>
                  <a:srgbClr val="000000"/>
                </a:solidFill>
                <a:latin typeface="Calibri"/>
              </a:rPr>
              <a:t>Čtvrtá úroveň</a:t>
            </a:r>
          </a:p>
          <a:p>
            <a:pPr marL="3086100" lvl="4" indent="-342360">
              <a:lnSpc>
                <a:spcPct val="90000"/>
              </a:lnSpc>
              <a:spcBef>
                <a:spcPts val="74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700" b="0" strike="noStrike" spc="-2">
                <a:solidFill>
                  <a:srgbClr val="000000"/>
                </a:solidFill>
                <a:latin typeface="Calibri"/>
              </a:rPr>
              <a:t>Pátá úroveň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1257120" y="9534780"/>
            <a:ext cx="4114260" cy="54702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lang="cs-CZ" sz="1800" b="0" strike="noStrike" spc="-2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</a:pPr>
            <a:endParaRPr lang="cs-CZ" sz="1800" b="0" strike="noStrike" spc="-2" dirty="0"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6057720" y="9534780"/>
            <a:ext cx="6171660" cy="5470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lang="cs-CZ" sz="1800" b="0" strike="noStrike" spc="-2">
                <a:solidFill>
                  <a:srgbClr val="8B8B8B"/>
                </a:solidFill>
                <a:latin typeface="Calibri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cs-CZ" sz="1800" b="0" strike="noStrike" spc="-2" dirty="0">
                <a:solidFill>
                  <a:srgbClr val="8B8B8B"/>
                </a:solidFill>
                <a:latin typeface="Calibri"/>
              </a:rPr>
              <a:t>Footer</a:t>
            </a:r>
            <a:endParaRPr lang="cs-CZ" sz="1800" b="0" strike="noStrike" spc="-2" dirty="0"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12915720" y="9534780"/>
            <a:ext cx="4114260" cy="5470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lang="cs-CZ" sz="1800" b="0" strike="noStrike" spc="-2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</a:pPr>
            <a:fld id="{63B8538C-2402-450F-8C7F-651BDB7F642B}" type="slidenum">
              <a:rPr lang="cs-CZ" sz="1800" b="0" strike="noStrike" spc="-2">
                <a:solidFill>
                  <a:srgbClr val="8B8B8B"/>
                </a:solidFill>
                <a:latin typeface="Calibri"/>
              </a:rPr>
              <a:t>‹#›</a:t>
            </a:fld>
            <a:endParaRPr lang="cs-CZ" sz="1800" b="0" strike="noStrike" spc="-2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563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/>
    <p:bodyStyle>
      <a:lvl1pPr marL="342900" indent="-342360">
        <a:lnSpc>
          <a:spcPct val="90000"/>
        </a:lnSpc>
        <a:spcBef>
          <a:spcPts val="1502"/>
        </a:spcBef>
        <a:buClr>
          <a:srgbClr val="000000"/>
        </a:buClr>
        <a:buFont typeface="Arial"/>
        <a:buChar char="•"/>
        <a:defRPr/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AACBF9E-9D46-4D22-927B-59100419D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9098AA8-1BAF-4304-A5BD-9821EAD3F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0621A1-6C42-41DD-AA6D-511D73EAC1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108E0-1297-4EB1-A393-C79ADDDD0C63}" type="datetimeFigureOut">
              <a:rPr lang="cs-CZ" smtClean="0"/>
              <a:t>10.09.2025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E695B7-D6C8-4846-82FA-EA1D556DE5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50D76E-6BF3-4C0F-8624-AF05B8B03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3E5A7-A9DC-4A76-B2E3-84B63512D39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437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kcr.cz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4953000" y="1617412"/>
            <a:ext cx="6810205" cy="2094138"/>
          </a:xfrm>
          <a:custGeom>
            <a:avLst/>
            <a:gdLst/>
            <a:ahLst/>
            <a:cxnLst/>
            <a:rect l="l" t="t" r="r" b="b"/>
            <a:pathLst>
              <a:path w="6810205" h="2094138">
                <a:moveTo>
                  <a:pt x="0" y="0"/>
                </a:moveTo>
                <a:lnTo>
                  <a:pt x="6810205" y="0"/>
                </a:lnTo>
                <a:lnTo>
                  <a:pt x="6810205" y="2094138"/>
                </a:lnTo>
                <a:lnTo>
                  <a:pt x="0" y="20941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295400" y="3939067"/>
            <a:ext cx="14662991" cy="790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78"/>
              </a:lnSpc>
            </a:pPr>
            <a:r>
              <a:rPr lang="cs-CZ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Výběrová dotační řízení na rok 2026</a:t>
            </a:r>
            <a:endParaRPr lang="en-US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88899" y="5770414"/>
            <a:ext cx="17910202" cy="4069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9"/>
              </a:lnSpc>
            </a:pPr>
            <a:r>
              <a:rPr lang="cs-CZ" sz="3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Prezentace z webináře pro žadatele o dotaci, 9. 9. 2025</a:t>
            </a:r>
          </a:p>
          <a:p>
            <a:pPr algn="ctr">
              <a:lnSpc>
                <a:spcPts val="4599"/>
              </a:lnSpc>
            </a:pPr>
            <a:endParaRPr lang="cs-CZ" sz="3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lnSpc>
                <a:spcPts val="4599"/>
              </a:lnSpc>
              <a:buFont typeface="+mj-lt"/>
              <a:buAutoNum type="romanUcPeriod"/>
            </a:pPr>
            <a:r>
              <a:rPr lang="cs-CZ" sz="3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Přehled vypisovaných dotačních výzev Odboru umění, knihoven a kreativních odvětví (OUKKO)</a:t>
            </a:r>
          </a:p>
          <a:p>
            <a:pPr marL="1028700" lvl="1" indent="-571500">
              <a:lnSpc>
                <a:spcPts val="4599"/>
              </a:lnSpc>
              <a:buFont typeface="+mj-lt"/>
              <a:buAutoNum type="romanUcPeriod"/>
            </a:pPr>
            <a:r>
              <a:rPr lang="cs-CZ" sz="3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Shrnutí zásadních změn vyhlašovacích podmínek v programu Kulturní aktivity</a:t>
            </a:r>
          </a:p>
          <a:p>
            <a:pPr marL="1028700" lvl="1" indent="-571500">
              <a:lnSpc>
                <a:spcPts val="4599"/>
              </a:lnSpc>
              <a:buFont typeface="+mj-lt"/>
              <a:buAutoNum type="romanUcPeriod"/>
            </a:pPr>
            <a:r>
              <a:rPr lang="cs-CZ" sz="3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Přehled </a:t>
            </a:r>
            <a:r>
              <a:rPr lang="cs-CZ" sz="3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výzev Národního plánu obnovy administrovaných OUKKO (status umělce, digitalizace)</a:t>
            </a:r>
          </a:p>
          <a:p>
            <a:pPr lvl="1">
              <a:lnSpc>
                <a:spcPts val="4599"/>
              </a:lnSpc>
            </a:pPr>
            <a:endParaRPr lang="cs-CZ" sz="3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>
              <a:lnSpc>
                <a:spcPts val="4599"/>
              </a:lnSpc>
              <a:buFont typeface="+mj-lt"/>
              <a:buAutoNum type="romanUcPeriod"/>
            </a:pPr>
            <a:endParaRPr lang="cs-CZ" sz="3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41120C7E-0828-429E-ADED-9D0188A2F8DD}"/>
              </a:ext>
            </a:extLst>
          </p:cNvPr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CBAB9333-F1C6-4E15-984E-77AC82D1DCC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3D1CC631-CCA7-42F3-9A04-EB1E1B699BEA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grpSp>
        <p:nvGrpSpPr>
          <p:cNvPr id="18" name="Group 7">
            <a:extLst>
              <a:ext uri="{FF2B5EF4-FFF2-40B4-BE49-F238E27FC236}">
                <a16:creationId xmlns:a16="http://schemas.microsoft.com/office/drawing/2014/main" id="{BFDFA554-5A14-4C0B-A070-2F033CDC967F}"/>
              </a:ext>
            </a:extLst>
          </p:cNvPr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1A918AC1-07FE-4D5E-A523-322FF73F5D1F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20" name="Group 9">
            <a:extLst>
              <a:ext uri="{FF2B5EF4-FFF2-40B4-BE49-F238E27FC236}">
                <a16:creationId xmlns:a16="http://schemas.microsoft.com/office/drawing/2014/main" id="{C2E78C0E-0E34-42CE-B05A-F19A76EB137B}"/>
              </a:ext>
            </a:extLst>
          </p:cNvPr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7261617B-4FAC-4826-8C53-2FAE1BA3830C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22" name="Group 11">
            <a:extLst>
              <a:ext uri="{FF2B5EF4-FFF2-40B4-BE49-F238E27FC236}">
                <a16:creationId xmlns:a16="http://schemas.microsoft.com/office/drawing/2014/main" id="{FBFF6703-A6C0-4C3B-86B9-290824D73977}"/>
              </a:ext>
            </a:extLst>
          </p:cNvPr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A6BC4DFB-4D4B-4DBC-ADED-A338E4185549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24" name="Group 13">
            <a:extLst>
              <a:ext uri="{FF2B5EF4-FFF2-40B4-BE49-F238E27FC236}">
                <a16:creationId xmlns:a16="http://schemas.microsoft.com/office/drawing/2014/main" id="{27486BA9-2EE9-47A5-81DC-0BE54376DEB5}"/>
              </a:ext>
            </a:extLst>
          </p:cNvPr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AF5CD717-7747-4CFE-B256-CD27661A6161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4254453-7E08-4915-AE02-563F66EDFCFB}"/>
              </a:ext>
            </a:extLst>
          </p:cNvPr>
          <p:cNvSpPr txBox="1"/>
          <p:nvPr/>
        </p:nvSpPr>
        <p:spPr>
          <a:xfrm>
            <a:off x="838200" y="347186"/>
            <a:ext cx="15163800" cy="960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Aktuálně otevřené dotační výzvy:</a:t>
            </a:r>
          </a:p>
          <a:p>
            <a:endParaRPr lang="cs-CZ" sz="2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Program státní podpory festivalů profesionálního umění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DPMK výzva č. </a:t>
            </a:r>
            <a:r>
              <a:rPr lang="cs-CZ" sz="2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1501</a:t>
            </a:r>
          </a:p>
          <a:p>
            <a:endParaRPr lang="cs-CZ" sz="2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Kulturní aktivity: oborová dotační řízení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2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1502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klasická hudba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2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1504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alternativní hudba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2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1505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divadlo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2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1506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tanec a pohybové umění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výtvarné umění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1514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(okruh 1 a 2) 	Výstavní projekty, celoroční činnost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1515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(okruh 3) 	Festivaly, rezidence, konference a jiné</a:t>
            </a:r>
          </a:p>
          <a:p>
            <a:pPr lvl="1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1516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(okruh 4, 5, 6) 	Periodika, publikace, dokumentační a informační činnost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literatura: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1508</a:t>
            </a:r>
            <a:r>
              <a:rPr lang="cs-CZ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Periodika a literární akce	(uzávěrka příjmu žádostí 15. 10. 2025, do 15:00)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dotační výzvy s příjmem žádostí do konce roku 2025: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Literatura: 	Podpora knih a audioknih		(příjem žádostí od 1. 10. do 15. 11. 2025, I. kolo)	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		Vydání české literatury v překladu 	(příjem žádostí od 15. 10. do 15. 11. 2025, I. kolo) 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Knihovny:	Knihovna 21. století, Veřejné informační služby knihoven (příjem žádostí od 30. 9. do 10. 12. 2025) 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98E3F33-415B-48F1-9FAE-A371E4AB1426}"/>
              </a:ext>
            </a:extLst>
          </p:cNvPr>
          <p:cNvSpPr txBox="1"/>
          <p:nvPr/>
        </p:nvSpPr>
        <p:spPr>
          <a:xfrm>
            <a:off x="7848600" y="1594440"/>
            <a:ext cx="7467600" cy="1723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cs-CZ" sz="2200" dirty="0"/>
          </a:p>
          <a:p>
            <a:r>
              <a:rPr lang="cs-CZ" sz="2200" dirty="0"/>
              <a:t>Příjem žádostí probíhá v </a:t>
            </a:r>
            <a:r>
              <a:rPr lang="cs-CZ" sz="2200" b="1" dirty="0"/>
              <a:t>Dotačním portálu Ministertsva kultury</a:t>
            </a:r>
          </a:p>
          <a:p>
            <a:endParaRPr lang="cs-CZ" sz="2200" dirty="0"/>
          </a:p>
          <a:p>
            <a:r>
              <a:rPr lang="cs-CZ" sz="2200" dirty="0"/>
              <a:t>v období od 1. 9. 2025 </a:t>
            </a:r>
            <a:r>
              <a:rPr lang="cs-CZ" sz="2200" b="1" dirty="0"/>
              <a:t>do 6. 10. 2025 (do 15:00)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070576" y="482886"/>
            <a:ext cx="871799" cy="871799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A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20"/>
                </a:lnSpc>
              </a:pPr>
              <a:endParaRPr dirty="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070576" y="1468985"/>
            <a:ext cx="862274" cy="862274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31F26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070576" y="2481894"/>
            <a:ext cx="862274" cy="862274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7AFE7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7104865" y="3496569"/>
            <a:ext cx="837510" cy="837510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251C6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104865" y="4476954"/>
            <a:ext cx="837510" cy="8375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A6A6A6"/>
            </a:solidFill>
          </p:spPr>
        </p:sp>
      </p:grp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FB6B3719-4EF1-459D-AE48-F6E1A333CBA6}"/>
              </a:ext>
            </a:extLst>
          </p:cNvPr>
          <p:cNvSpPr txBox="1"/>
          <p:nvPr/>
        </p:nvSpPr>
        <p:spPr>
          <a:xfrm>
            <a:off x="685800" y="357574"/>
            <a:ext cx="15773400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Obecná pravidla pro aktuální dotační řízení v programu Kulturní aktivity v gesci OUKKO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Žadatel může podat maximálně 3 žádosti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(počet žádostí se sčítá napříč uměleckými obory).  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Toto omezení platí pro tyto oblasti: 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Oborová řízení v klasické a alternativní hudbě, výtvarné umění, divadlo, tanec, literární periodika a akce + Program festivalů.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Do dotačních řízení lze předkládat pouze projekty s požadavky vyššími než 80 000 Kč.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Toto omezení platí pro tyto oblasti: 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Oborová řízení pro klasickou a alternativní hudbu, výtvarné umění, divadlo, tanec, literární periodika a akce.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Na stejný projekt není možné žádat dotaci u dvou různých odborů Ministerstva kultury.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Nebudou podporovány doprovodné programy akcí, které pravidelně čerpají dotaci na hlavní program od jiných odborů MK. </a:t>
            </a:r>
          </a:p>
          <a:p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Projekty </a:t>
            </a:r>
            <a:r>
              <a:rPr lang="cs-CZ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Kreativního učení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budou podporovány v samostatném dotačním řízení Odboru regionální a národnostní kultury.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 případě projektů kombinujících financování z VDŘ MK a ze Státního fondu kultury je třeba tuto skutečnost jasně popsat a zohlednit v rozpočtu projektu (v nákladové i příjmové části). </a:t>
            </a:r>
          </a:p>
          <a:p>
            <a:pPr algn="just"/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změny v oborových dotačních řízeních:</a:t>
            </a:r>
          </a:p>
          <a:p>
            <a:pPr algn="just"/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zavedení tzv. indikátorů závazného rozsahu projektu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	počet akcí, vydaných knih, nosičů, unikátních výstupů,… </a:t>
            </a:r>
          </a:p>
          <a:p>
            <a:pPr algn="just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									počet návštěvníků, podpořených osob,…</a:t>
            </a:r>
          </a:p>
          <a:p>
            <a:pPr algn="just"/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detailnější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kategorizace žádostí o dotace na celoroční činnost (festivaly)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dle výše požadavku	</a:t>
            </a:r>
          </a:p>
          <a:p>
            <a:pPr algn="just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							(změny v oblasti tance, divadla, alternativní hudby)</a:t>
            </a:r>
          </a:p>
          <a:p>
            <a:pPr algn="just"/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dílčí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úpravy hodnoticích kritérií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a související změny struktury popisu projektu (příloha žádosti o dotaci)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konec možnosti čerpání dotací z Národního plánu obnovy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(status umělce do roku 2024, digitalizace do roku 2025)</a:t>
            </a:r>
          </a:p>
        </p:txBody>
      </p:sp>
    </p:spTree>
    <p:extLst>
      <p:ext uri="{BB962C8B-B14F-4D97-AF65-F5344CB8AC3E}">
        <p14:creationId xmlns:p14="http://schemas.microsoft.com/office/powerpoint/2010/main" val="240884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2"/>
          <p:cNvSpPr txBox="1"/>
          <p:nvPr/>
        </p:nvSpPr>
        <p:spPr>
          <a:xfrm>
            <a:off x="13411200" y="615378"/>
            <a:ext cx="4357687" cy="5182798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685800" indent="-342900" defTabSz="1371600">
              <a:lnSpc>
                <a:spcPct val="150000"/>
              </a:lnSpc>
              <a:tabLst>
                <a:tab pos="685800" algn="l"/>
              </a:tabLst>
              <a:defRPr/>
            </a:pPr>
            <a:r>
              <a:rPr lang="cs-CZ" sz="2200" b="1" dirty="0">
                <a:solidFill>
                  <a:prstClr val="white">
                    <a:lumMod val="50000"/>
                  </a:prstClr>
                </a:solidFill>
                <a:latin typeface="Arial"/>
              </a:rPr>
              <a:t>Součet poskytnutých dotací</a:t>
            </a:r>
          </a:p>
          <a:p>
            <a:pPr marL="685800" indent="-342900" defTabSz="1371600">
              <a:lnSpc>
                <a:spcPct val="150000"/>
              </a:lnSpc>
              <a:tabLst>
                <a:tab pos="685800" algn="l"/>
              </a:tabLst>
              <a:defRPr/>
            </a:pPr>
            <a:r>
              <a:rPr lang="cs-CZ" sz="2200" b="1" dirty="0">
                <a:solidFill>
                  <a:prstClr val="white">
                    <a:lumMod val="50000"/>
                  </a:prstClr>
                </a:solidFill>
                <a:latin typeface="Arial"/>
              </a:rPr>
              <a:t>403 072 544 Kč </a:t>
            </a:r>
            <a:r>
              <a:rPr lang="cs-CZ" sz="2200" dirty="0">
                <a:solidFill>
                  <a:prstClr val="white">
                    <a:lumMod val="50000"/>
                  </a:prstClr>
                </a:solidFill>
                <a:latin typeface="Arial"/>
              </a:rPr>
              <a:t>(2022-2024)</a:t>
            </a:r>
            <a:endParaRPr lang="cs-CZ" sz="2200" dirty="0">
              <a:solidFill>
                <a:prstClr val="white">
                  <a:lumMod val="50000"/>
                </a:prstClr>
              </a:solidFill>
              <a:latin typeface="Arial"/>
              <a:ea typeface="Times New Roman" panose="02020603050405020304" pitchFamily="18" charset="0"/>
            </a:endParaRPr>
          </a:p>
          <a:p>
            <a:pPr marL="685800" indent="-342900" defTabSz="1371600">
              <a:lnSpc>
                <a:spcPct val="150000"/>
              </a:lnSpc>
              <a:tabLst>
                <a:tab pos="685800" algn="l"/>
              </a:tabLst>
              <a:defRPr/>
            </a:pPr>
            <a:r>
              <a:rPr lang="cs-CZ" sz="2200" dirty="0">
                <a:solidFill>
                  <a:prstClr val="white">
                    <a:lumMod val="50000"/>
                  </a:prstClr>
                </a:solidFill>
                <a:latin typeface="Arial"/>
                <a:ea typeface="Times New Roman" panose="02020603050405020304" pitchFamily="18" charset="0"/>
              </a:rPr>
              <a:t>13 	dotačních výzev</a:t>
            </a:r>
          </a:p>
          <a:p>
            <a:pPr marL="685800" indent="-342900" defTabSz="1371600">
              <a:lnSpc>
                <a:spcPct val="150000"/>
              </a:lnSpc>
              <a:tabLst>
                <a:tab pos="685800" algn="l"/>
              </a:tabLst>
              <a:defRPr/>
            </a:pPr>
            <a:r>
              <a:rPr lang="cs-CZ" sz="2200" dirty="0">
                <a:solidFill>
                  <a:prstClr val="white">
                    <a:lumMod val="50000"/>
                  </a:prstClr>
                </a:solidFill>
                <a:latin typeface="Arial"/>
                <a:ea typeface="Times New Roman" panose="02020603050405020304" pitchFamily="18" charset="0"/>
              </a:rPr>
              <a:t>1193 	žádostí</a:t>
            </a:r>
          </a:p>
          <a:p>
            <a:pPr marL="685800" indent="-342900" defTabSz="1371600">
              <a:lnSpc>
                <a:spcPct val="150000"/>
              </a:lnSpc>
              <a:tabLst>
                <a:tab pos="685800" algn="l"/>
              </a:tabLst>
              <a:defRPr/>
            </a:pPr>
            <a:r>
              <a:rPr lang="cs-CZ" sz="2200" dirty="0">
                <a:solidFill>
                  <a:prstClr val="white">
                    <a:lumMod val="50000"/>
                  </a:prstClr>
                </a:solidFill>
                <a:latin typeface="Arial"/>
                <a:ea typeface="Times New Roman" panose="02020603050405020304" pitchFamily="18" charset="0"/>
              </a:rPr>
              <a:t>889 	dotací</a:t>
            </a:r>
          </a:p>
          <a:p>
            <a:pPr marL="685800" indent="-342900" defTabSz="1371600">
              <a:lnSpc>
                <a:spcPct val="150000"/>
              </a:lnSpc>
              <a:tabLst>
                <a:tab pos="685800" algn="l"/>
              </a:tabLst>
              <a:defRPr/>
            </a:pPr>
            <a:r>
              <a:rPr lang="cs-CZ" sz="2200" dirty="0">
                <a:solidFill>
                  <a:prstClr val="white">
                    <a:lumMod val="50000"/>
                  </a:prstClr>
                </a:solidFill>
                <a:latin typeface="Arial"/>
                <a:ea typeface="Times New Roman" panose="02020603050405020304" pitchFamily="18" charset="0"/>
              </a:rPr>
              <a:t>Podpořených pracovníků KKS:	</a:t>
            </a:r>
            <a:r>
              <a:rPr lang="cs-CZ" sz="2200" b="1" dirty="0">
                <a:solidFill>
                  <a:prstClr val="white">
                    <a:lumMod val="50000"/>
                  </a:prstClr>
                </a:solidFill>
                <a:latin typeface="Arial"/>
                <a:ea typeface="Times New Roman" panose="02020603050405020304" pitchFamily="18" charset="0"/>
              </a:rPr>
              <a:t>50 583</a:t>
            </a:r>
            <a:endParaRPr lang="cs-CZ" sz="2200" dirty="0">
              <a:solidFill>
                <a:prstClr val="white">
                  <a:lumMod val="50000"/>
                </a:prstClr>
              </a:solidFill>
              <a:latin typeface="Arial"/>
              <a:ea typeface="Times New Roman" panose="02020603050405020304" pitchFamily="18" charset="0"/>
            </a:endParaRPr>
          </a:p>
          <a:p>
            <a:pPr marL="685800" indent="-342900" defTabSz="1371600">
              <a:lnSpc>
                <a:spcPct val="150000"/>
              </a:lnSpc>
              <a:tabLst>
                <a:tab pos="685800" algn="l"/>
              </a:tabLst>
              <a:defRPr/>
            </a:pPr>
            <a:r>
              <a:rPr lang="cs-CZ" sz="2200" dirty="0">
                <a:solidFill>
                  <a:prstClr val="white">
                    <a:lumMod val="50000"/>
                  </a:prstClr>
                </a:solidFill>
                <a:latin typeface="Arial"/>
                <a:ea typeface="Times New Roman" panose="02020603050405020304" pitchFamily="18" charset="0"/>
              </a:rPr>
              <a:t>Výsledná investice: </a:t>
            </a:r>
          </a:p>
          <a:p>
            <a:pPr marL="685800" indent="-342900" defTabSz="1371600">
              <a:lnSpc>
                <a:spcPct val="150000"/>
              </a:lnSpc>
              <a:tabLst>
                <a:tab pos="685800" algn="l"/>
              </a:tabLst>
              <a:defRPr/>
            </a:pPr>
            <a:r>
              <a:rPr lang="cs-CZ" sz="2200" dirty="0">
                <a:solidFill>
                  <a:prstClr val="white">
                    <a:lumMod val="50000"/>
                  </a:prstClr>
                </a:solidFill>
                <a:latin typeface="Arial"/>
                <a:ea typeface="Times New Roman" panose="02020603050405020304" pitchFamily="18" charset="0"/>
              </a:rPr>
              <a:t>7 969 Kč na podporu jednoho kreativního profesionála</a:t>
            </a:r>
          </a:p>
          <a:p>
            <a:pPr algn="just" defTabSz="1371600">
              <a:lnSpc>
                <a:spcPct val="150000"/>
              </a:lnSpc>
              <a:spcBef>
                <a:spcPts val="1502"/>
              </a:spcBef>
              <a:tabLst>
                <a:tab pos="0" algn="l"/>
              </a:tabLst>
              <a:defRPr/>
            </a:pPr>
            <a:r>
              <a:rPr lang="cs-CZ" sz="2200" spc="-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 defTabSz="1371600">
              <a:lnSpc>
                <a:spcPct val="150000"/>
              </a:lnSpc>
              <a:spcBef>
                <a:spcPts val="1502"/>
              </a:spcBef>
              <a:tabLst>
                <a:tab pos="0" algn="l"/>
              </a:tabLst>
              <a:defRPr/>
            </a:pPr>
            <a:r>
              <a:rPr lang="cs-CZ" sz="2200" spc="-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Evaluace výzev NPO:</a:t>
            </a:r>
          </a:p>
          <a:p>
            <a:pPr marL="342900" indent="-342900" defTabSz="1371600">
              <a:spcBef>
                <a:spcPts val="1502"/>
              </a:spcBef>
              <a:buFontTx/>
              <a:buChar char="-"/>
              <a:tabLst>
                <a:tab pos="0" algn="l"/>
              </a:tabLst>
              <a:defRPr/>
            </a:pPr>
            <a:r>
              <a:rPr lang="cs-CZ" sz="2200" spc="-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potvrzeny dopady výraznější podpory projektů mezinárodní spolupráce </a:t>
            </a:r>
          </a:p>
          <a:p>
            <a:pPr marL="342900" indent="-342900" defTabSz="1371600">
              <a:spcBef>
                <a:spcPts val="1502"/>
              </a:spcBef>
              <a:buFontTx/>
              <a:buChar char="-"/>
              <a:tabLst>
                <a:tab pos="0" algn="l"/>
              </a:tabLst>
              <a:defRPr/>
            </a:pPr>
            <a:r>
              <a:rPr lang="cs-CZ" sz="2200" spc="-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systémová podpora projektů Kreativního učení zajistí udržitelnost aktivit s dopadem na změny výuky na školách</a:t>
            </a:r>
            <a:endParaRPr lang="cs-CZ" sz="2200" i="1" spc="-2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837" y="9405499"/>
            <a:ext cx="2375535" cy="62579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9A3D033-493D-4E5C-B587-1C7D69BA0964}"/>
              </a:ext>
            </a:extLst>
          </p:cNvPr>
          <p:cNvSpPr txBox="1"/>
          <p:nvPr/>
        </p:nvSpPr>
        <p:spPr>
          <a:xfrm>
            <a:off x="5021210" y="9596817"/>
            <a:ext cx="440656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371600">
              <a:defRPr/>
            </a:pPr>
            <a:r>
              <a:rPr lang="cs-CZ" sz="1050" dirty="0">
                <a:solidFill>
                  <a:prstClr val="white">
                    <a:lumMod val="65000"/>
                  </a:prstClr>
                </a:solidFill>
                <a:latin typeface="Arial"/>
              </a:rPr>
              <a:t>Ministerstvo kultury, Maltézské náměstí 1, 118 00 Praha 1, </a:t>
            </a:r>
          </a:p>
          <a:p>
            <a:pPr algn="r" defTabSz="1371600">
              <a:defRPr/>
            </a:pPr>
            <a:r>
              <a:rPr lang="cs-CZ" sz="1050" dirty="0">
                <a:solidFill>
                  <a:prstClr val="white">
                    <a:lumMod val="65000"/>
                  </a:prstClr>
                </a:solidFill>
                <a:latin typeface="Arial"/>
              </a:rPr>
              <a:t>IČO: 00023671, ID datové schránky: 8spaaur  ,  </a:t>
            </a:r>
            <a:r>
              <a:rPr lang="cs-CZ" sz="1050" u="sng" dirty="0">
                <a:solidFill>
                  <a:prstClr val="white">
                    <a:lumMod val="65000"/>
                  </a:prstClr>
                </a:solidFill>
                <a:latin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https://www.mkcr.cz/</a:t>
            </a:r>
            <a:r>
              <a:rPr lang="cs-CZ" sz="1050" dirty="0">
                <a:solidFill>
                  <a:prstClr val="white">
                    <a:lumMod val="65000"/>
                  </a:prstClr>
                </a:solidFill>
                <a:latin typeface="Arial"/>
              </a:rPr>
              <a:t> </a:t>
            </a:r>
          </a:p>
          <a:p>
            <a:pPr algn="r" defTabSz="1371600">
              <a:defRPr/>
            </a:pPr>
            <a:endParaRPr lang="cs-CZ" sz="1050" dirty="0">
              <a:solidFill>
                <a:prstClr val="white">
                  <a:lumMod val="65000"/>
                </a:prstClr>
              </a:solidFill>
              <a:latin typeface="Arial"/>
            </a:endParaRPr>
          </a:p>
        </p:txBody>
      </p:sp>
      <p:sp>
        <p:nvSpPr>
          <p:cNvPr id="13" name="Zástupný symbol pro číslo snímku 7">
            <a:extLst>
              <a:ext uri="{FF2B5EF4-FFF2-40B4-BE49-F238E27FC236}">
                <a16:creationId xmlns:a16="http://schemas.microsoft.com/office/drawing/2014/main" id="{ADD9D617-207E-4D1E-9078-690CF520EB2C}"/>
              </a:ext>
            </a:extLst>
          </p:cNvPr>
          <p:cNvSpPr>
            <a:spLocks noGrp="1"/>
          </p:cNvSpPr>
          <p:nvPr>
            <p:ph type="sldNum" idx="6"/>
          </p:nvPr>
        </p:nvSpPr>
        <p:spPr>
          <a:xfrm>
            <a:off x="16704840" y="8700936"/>
            <a:ext cx="1296144" cy="547020"/>
          </a:xfrm>
        </p:spPr>
        <p:txBody>
          <a:bodyPr/>
          <a:lstStyle/>
          <a:p>
            <a:pPr defTabSz="1371600">
              <a:defRPr/>
            </a:pPr>
            <a:fld id="{56448EE5-95CA-4F07-9C6F-70DC78C28B1F}" type="slidenum">
              <a:rPr lang="cs-CZ" sz="21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1371600">
                <a:defRPr/>
              </a:pPr>
              <a:t>4</a:t>
            </a:fld>
            <a:endParaRPr lang="cs-CZ" sz="2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D8201E8-750C-444B-A3EA-C07705A4BBCA}"/>
              </a:ext>
            </a:extLst>
          </p:cNvPr>
          <p:cNvSpPr txBox="1"/>
          <p:nvPr/>
        </p:nvSpPr>
        <p:spPr>
          <a:xfrm>
            <a:off x="16812852" y="8763186"/>
            <a:ext cx="864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defRPr/>
            </a:pPr>
            <a:r>
              <a:rPr lang="cs-CZ" sz="1500" dirty="0">
                <a:solidFill>
                  <a:prstClr val="white"/>
                </a:solidFill>
                <a:latin typeface="Arial"/>
              </a:rPr>
              <a:t>strana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831E496-0A23-452D-918B-D03200FCFFE0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" b="6994"/>
          <a:stretch/>
        </p:blipFill>
        <p:spPr bwMode="auto">
          <a:xfrm>
            <a:off x="-49667" y="-14541"/>
            <a:ext cx="12317867" cy="5996242"/>
          </a:xfrm>
          <a:prstGeom prst="rect">
            <a:avLst/>
          </a:prstGeom>
          <a:noFill/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CA67DCC-CC2E-48F3-A1EA-17A141F27DC0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757" r="-869"/>
          <a:stretch/>
        </p:blipFill>
        <p:spPr bwMode="auto">
          <a:xfrm>
            <a:off x="0" y="5829301"/>
            <a:ext cx="13563599" cy="4457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8333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2E1DAD-2BAC-4188-8468-AF2F61F93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95301"/>
            <a:ext cx="16611600" cy="2590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Výzvy OUKKO v iniciativě Digitalizace kulturního a kreativního sektoru</a:t>
            </a:r>
            <a:endParaRPr lang="cs-CZ" sz="2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Součet poskytnutých dotací		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250 027 155 Kč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(2024-2025)</a:t>
            </a:r>
          </a:p>
          <a:p>
            <a:pPr marL="0" indent="0"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Počet realizovaných výzev		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5 výzev</a:t>
            </a:r>
          </a:p>
          <a:p>
            <a:pPr marL="0" indent="0">
              <a:buNone/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Počet podpořených projektů		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120 projektů</a:t>
            </a:r>
          </a:p>
          <a:p>
            <a:pPr marL="0" indent="0">
              <a:buNone/>
            </a:pPr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5317A7D-619D-4236-BD31-96E1F5C03D09}"/>
              </a:ext>
            </a:extLst>
          </p:cNvPr>
          <p:cNvSpPr txBox="1"/>
          <p:nvPr/>
        </p:nvSpPr>
        <p:spPr>
          <a:xfrm>
            <a:off x="381000" y="3594518"/>
            <a:ext cx="8382000" cy="3097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>
              <a:lnSpc>
                <a:spcPct val="150000"/>
              </a:lnSpc>
              <a:spcBef>
                <a:spcPts val="1502"/>
              </a:spcBef>
              <a:tabLst>
                <a:tab pos="0" algn="l"/>
              </a:tabLst>
              <a:defRPr/>
            </a:pPr>
            <a:r>
              <a:rPr lang="cs-CZ" sz="2700" u="sng" spc="-2" dirty="0">
                <a:latin typeface="Calibri" panose="020F0502020204030204"/>
                <a:cs typeface="Arial" panose="020B0604020202020204" pitchFamily="34" charset="0"/>
              </a:rPr>
              <a:t>Digitalizace v oblasti knihoven I.-III.</a:t>
            </a:r>
            <a:endParaRPr lang="cs-CZ" sz="2700" spc="-2" dirty="0">
              <a:latin typeface="Calibri" panose="020F0502020204030204"/>
              <a:cs typeface="Arial" panose="020B0604020202020204" pitchFamily="34" charset="0"/>
            </a:endParaRPr>
          </a:p>
          <a:p>
            <a:pPr algn="just" defTabSz="1371600">
              <a:lnSpc>
                <a:spcPct val="150000"/>
              </a:lnSpc>
              <a:spcBef>
                <a:spcPts val="1502"/>
              </a:spcBef>
              <a:tabLst>
                <a:tab pos="0" algn="l"/>
              </a:tabLst>
              <a:defRPr/>
            </a:pPr>
            <a:r>
              <a:rPr lang="cs-CZ" sz="2700" spc="-2" dirty="0">
                <a:latin typeface="Calibri" panose="020F0502020204030204"/>
                <a:cs typeface="Arial" panose="020B0604020202020204" pitchFamily="34" charset="0"/>
              </a:rPr>
              <a:t>341 – </a:t>
            </a:r>
            <a:r>
              <a:rPr lang="cs-CZ" sz="2700" b="1" spc="-2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knihovny zřizované MK</a:t>
            </a:r>
            <a:r>
              <a:rPr lang="cs-CZ" sz="2700" spc="-2" dirty="0">
                <a:latin typeface="Calibri" panose="020F0502020204030204"/>
                <a:cs typeface="Arial" panose="020B0604020202020204" pitchFamily="34" charset="0"/>
              </a:rPr>
              <a:t>, </a:t>
            </a:r>
            <a:r>
              <a:rPr lang="cs-CZ" sz="2700" spc="-2" dirty="0">
                <a:solidFill>
                  <a:srgbClr val="0070C0"/>
                </a:solidFill>
                <a:latin typeface="Calibri" panose="020F0502020204030204"/>
                <a:cs typeface="Arial" panose="020B0604020202020204" pitchFamily="34" charset="0"/>
              </a:rPr>
              <a:t>14 projektů, </a:t>
            </a:r>
            <a:r>
              <a:rPr lang="cs-CZ" sz="2700" spc="-2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96 870 435 Kč</a:t>
            </a:r>
          </a:p>
          <a:p>
            <a:pPr algn="just" defTabSz="1371600">
              <a:lnSpc>
                <a:spcPct val="150000"/>
              </a:lnSpc>
              <a:spcBef>
                <a:spcPts val="1502"/>
              </a:spcBef>
              <a:tabLst>
                <a:tab pos="0" algn="l"/>
              </a:tabLst>
              <a:defRPr/>
            </a:pPr>
            <a:r>
              <a:rPr lang="cs-CZ" sz="2700" spc="-2" dirty="0">
                <a:latin typeface="Calibri" panose="020F0502020204030204"/>
                <a:cs typeface="Arial" panose="020B0604020202020204" pitchFamily="34" charset="0"/>
              </a:rPr>
              <a:t>441 - </a:t>
            </a:r>
            <a:r>
              <a:rPr lang="cs-CZ" sz="2700" b="1" spc="-2" dirty="0">
                <a:solidFill>
                  <a:schemeClr val="accent2"/>
                </a:solidFill>
                <a:latin typeface="Calibri" panose="020F0502020204030204"/>
                <a:cs typeface="Arial" panose="020B0604020202020204" pitchFamily="34" charset="0"/>
              </a:rPr>
              <a:t>krajské knihovny,</a:t>
            </a:r>
            <a:r>
              <a:rPr lang="cs-CZ" sz="2700" spc="-2" dirty="0"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cs-CZ" sz="2700" spc="-2" dirty="0">
                <a:solidFill>
                  <a:srgbClr val="0070C0"/>
                </a:solidFill>
                <a:latin typeface="Calibri" panose="020F0502020204030204"/>
                <a:cs typeface="Arial" panose="020B0604020202020204" pitchFamily="34" charset="0"/>
              </a:rPr>
              <a:t>10 projektů, </a:t>
            </a:r>
            <a:r>
              <a:rPr lang="cs-CZ" sz="2700" spc="-2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57 865 720 Kč</a:t>
            </a:r>
          </a:p>
          <a:p>
            <a:pPr algn="just" defTabSz="1371600">
              <a:lnSpc>
                <a:spcPct val="150000"/>
              </a:lnSpc>
              <a:spcBef>
                <a:spcPts val="1502"/>
              </a:spcBef>
              <a:tabLst>
                <a:tab pos="0" algn="l"/>
              </a:tabLst>
              <a:defRPr/>
            </a:pPr>
            <a:r>
              <a:rPr lang="cs-CZ" sz="2700" spc="-2" dirty="0">
                <a:latin typeface="Calibri" panose="020F0502020204030204"/>
                <a:cs typeface="Arial" panose="020B0604020202020204" pitchFamily="34" charset="0"/>
              </a:rPr>
              <a:t>444 – </a:t>
            </a:r>
            <a:r>
              <a:rPr lang="cs-CZ" sz="2700" b="1" spc="-2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knihovny zřizované MK </a:t>
            </a:r>
            <a:r>
              <a:rPr lang="cs-CZ" sz="2700" spc="-2" dirty="0">
                <a:latin typeface="Calibri" panose="020F0502020204030204"/>
                <a:cs typeface="Arial" panose="020B0604020202020204" pitchFamily="34" charset="0"/>
              </a:rPr>
              <a:t>, </a:t>
            </a:r>
            <a:r>
              <a:rPr lang="cs-CZ" sz="2700" spc="-2" dirty="0">
                <a:solidFill>
                  <a:srgbClr val="0070C0"/>
                </a:solidFill>
                <a:latin typeface="Calibri" panose="020F0502020204030204"/>
                <a:cs typeface="Arial" panose="020B0604020202020204" pitchFamily="34" charset="0"/>
              </a:rPr>
              <a:t>6 projektů, </a:t>
            </a:r>
            <a:r>
              <a:rPr lang="cs-CZ" sz="2700" spc="-2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19 500 000 Kč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5D5D086-6CC3-48EC-87F3-43927B881B30}"/>
              </a:ext>
            </a:extLst>
          </p:cNvPr>
          <p:cNvSpPr txBox="1"/>
          <p:nvPr/>
        </p:nvSpPr>
        <p:spPr>
          <a:xfrm>
            <a:off x="347662" y="6923025"/>
            <a:ext cx="9499601" cy="3144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00">
              <a:lnSpc>
                <a:spcPct val="150000"/>
              </a:lnSpc>
              <a:spcBef>
                <a:spcPts val="1502"/>
              </a:spcBef>
              <a:tabLst>
                <a:tab pos="0" algn="l"/>
              </a:tabLst>
              <a:defRPr/>
            </a:pPr>
            <a:r>
              <a:rPr lang="cs-CZ" sz="2700" u="sng" spc="-2" dirty="0">
                <a:latin typeface="Calibri" panose="020F0502020204030204"/>
                <a:cs typeface="Arial" panose="020B0604020202020204" pitchFamily="34" charset="0"/>
              </a:rPr>
              <a:t>Digitalizace, dokumentační a informační činnost v umění I.-II.</a:t>
            </a:r>
            <a:endParaRPr lang="cs-CZ" sz="2700" spc="-2" dirty="0">
              <a:latin typeface="Calibri" panose="020F0502020204030204"/>
              <a:cs typeface="Arial" panose="020B0604020202020204" pitchFamily="34" charset="0"/>
            </a:endParaRPr>
          </a:p>
          <a:p>
            <a:pPr algn="just" defTabSz="1371600">
              <a:lnSpc>
                <a:spcPct val="150000"/>
              </a:lnSpc>
              <a:spcBef>
                <a:spcPts val="1502"/>
              </a:spcBef>
              <a:tabLst>
                <a:tab pos="0" algn="l"/>
              </a:tabLst>
              <a:defRPr/>
            </a:pPr>
            <a:r>
              <a:rPr lang="cs-CZ" sz="2700" spc="-2" dirty="0">
                <a:latin typeface="Calibri" panose="020F0502020204030204"/>
                <a:cs typeface="Arial" panose="020B0604020202020204" pitchFamily="34" charset="0"/>
              </a:rPr>
              <a:t>343 - </a:t>
            </a:r>
            <a:r>
              <a:rPr lang="cs-CZ" sz="2800" b="1" spc="-2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vizuální umění a architektura, </a:t>
            </a:r>
            <a:r>
              <a:rPr lang="cs-CZ" sz="2700" spc="-2" dirty="0">
                <a:solidFill>
                  <a:srgbClr val="0070C0"/>
                </a:solidFill>
                <a:latin typeface="Calibri" panose="020F0502020204030204"/>
                <a:cs typeface="Arial" panose="020B0604020202020204" pitchFamily="34" charset="0"/>
              </a:rPr>
              <a:t>24 projektů,</a:t>
            </a:r>
            <a:r>
              <a:rPr lang="cs-CZ" sz="2700" spc="-2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cs-CZ" sz="2700" spc="-2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20 670 000 Kč</a:t>
            </a:r>
            <a:r>
              <a:rPr lang="cs-CZ" sz="2700" spc="-2" dirty="0">
                <a:solidFill>
                  <a:srgbClr val="FF0000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</a:p>
          <a:p>
            <a:pPr algn="just" defTabSz="1371600">
              <a:lnSpc>
                <a:spcPct val="150000"/>
              </a:lnSpc>
              <a:spcBef>
                <a:spcPts val="1502"/>
              </a:spcBef>
              <a:tabLst>
                <a:tab pos="0" algn="l"/>
              </a:tabLst>
              <a:defRPr/>
            </a:pPr>
            <a:r>
              <a:rPr lang="cs-CZ" sz="2700" spc="-2" dirty="0">
                <a:latin typeface="Calibri" panose="020F0502020204030204"/>
                <a:cs typeface="Arial" panose="020B0604020202020204" pitchFamily="34" charset="0"/>
              </a:rPr>
              <a:t>443 - </a:t>
            </a:r>
            <a:r>
              <a:rPr lang="cs-CZ" sz="2800" b="1" spc="-2" dirty="0">
                <a:solidFill>
                  <a:schemeClr val="bg1">
                    <a:lumMod val="65000"/>
                  </a:schemeClr>
                </a:solidFill>
                <a:latin typeface="Calibri" panose="020F0502020204030204"/>
                <a:cs typeface="Arial" panose="020B0604020202020204" pitchFamily="34" charset="0"/>
              </a:rPr>
              <a:t>vizuální umění, hudba, divadlo, tanec, literatura, </a:t>
            </a:r>
          </a:p>
          <a:p>
            <a:pPr algn="just" defTabSz="1371600">
              <a:lnSpc>
                <a:spcPct val="150000"/>
              </a:lnSpc>
              <a:spcBef>
                <a:spcPts val="1502"/>
              </a:spcBef>
              <a:tabLst>
                <a:tab pos="0" algn="l"/>
              </a:tabLst>
              <a:defRPr/>
            </a:pPr>
            <a:r>
              <a:rPr lang="cs-CZ" sz="2700" spc="-2" dirty="0">
                <a:solidFill>
                  <a:srgbClr val="0070C0"/>
                </a:solidFill>
                <a:latin typeface="Calibri" panose="020F0502020204030204"/>
                <a:cs typeface="Arial" panose="020B0604020202020204" pitchFamily="34" charset="0"/>
              </a:rPr>
              <a:t>66 projektů, </a:t>
            </a:r>
            <a:r>
              <a:rPr lang="cs-CZ" sz="2700" spc="-2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55 121 000 Kč</a:t>
            </a: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452868D9-A6BB-4E98-933B-BE29BB2DC1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546904"/>
              </p:ext>
            </p:extLst>
          </p:nvPr>
        </p:nvGraphicFramePr>
        <p:xfrm>
          <a:off x="10210800" y="21688"/>
          <a:ext cx="7620000" cy="815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82BA6641-7F01-4C7F-A7E3-0E52FF8FDAE1}"/>
              </a:ext>
            </a:extLst>
          </p:cNvPr>
          <p:cNvSpPr txBox="1"/>
          <p:nvPr/>
        </p:nvSpPr>
        <p:spPr>
          <a:xfrm>
            <a:off x="9820300" y="8343900"/>
            <a:ext cx="8686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Evaluace výzev NPO v oblasti digitalizace: 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potřeba kontinuální podpory rozvoje digitalizační infrastruktury knihoven; pro projekty z oblasti umění je důležitá občasná možnost čerpání investičních dotací (obnova vybavení)</a:t>
            </a:r>
          </a:p>
        </p:txBody>
      </p:sp>
    </p:spTree>
    <p:extLst>
      <p:ext uri="{BB962C8B-B14F-4D97-AF65-F5344CB8AC3E}">
        <p14:creationId xmlns:p14="http://schemas.microsoft.com/office/powerpoint/2010/main" val="3404847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845</Words>
  <Application>Microsoft Office PowerPoint</Application>
  <PresentationFormat>Vlastní</PresentationFormat>
  <Paragraphs>99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5</vt:i4>
      </vt:variant>
    </vt:vector>
  </HeadingPairs>
  <TitlesOfParts>
    <vt:vector size="15" baseType="lpstr">
      <vt:lpstr>Arial</vt:lpstr>
      <vt:lpstr>Calibri</vt:lpstr>
      <vt:lpstr>DejaVu Sans</vt:lpstr>
      <vt:lpstr>Times New Roman</vt:lpstr>
      <vt:lpstr>Courier New</vt:lpstr>
      <vt:lpstr>Calibri Light</vt:lpstr>
      <vt:lpstr>Wingdings</vt:lpstr>
      <vt:lpstr>Office Theme</vt:lpstr>
      <vt:lpstr>1_Office Theme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šablona - prezentace</dc:title>
  <dc:creator>Zahradníčková Zuzana</dc:creator>
  <cp:lastModifiedBy>Zahradníčková Zuzana</cp:lastModifiedBy>
  <cp:revision>118</cp:revision>
  <cp:lastPrinted>2024-09-03T07:52:02Z</cp:lastPrinted>
  <dcterms:created xsi:type="dcterms:W3CDTF">2006-08-16T00:00:00Z</dcterms:created>
  <dcterms:modified xsi:type="dcterms:W3CDTF">2025-09-10T08:24:39Z</dcterms:modified>
  <dc:identifier>DAF_T_R-D4A</dc:identifier>
</cp:coreProperties>
</file>