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3" r:id="rId5"/>
    <p:sldId id="340" r:id="rId6"/>
    <p:sldId id="337" r:id="rId7"/>
    <p:sldId id="341" r:id="rId8"/>
    <p:sldId id="342" r:id="rId9"/>
    <p:sldId id="338" r:id="rId10"/>
    <p:sldId id="339" r:id="rId11"/>
    <p:sldId id="285" r:id="rId12"/>
    <p:sldId id="314" r:id="rId13"/>
    <p:sldId id="282" r:id="rId14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nička Martin, Mgr." initials="SMM" lastIdx="2" clrIdx="0">
    <p:extLst>
      <p:ext uri="{19B8F6BF-5375-455C-9EA6-DF929625EA0E}">
        <p15:presenceInfo xmlns:p15="http://schemas.microsoft.com/office/powerpoint/2012/main" userId="S-1-5-21-2035645786-17368902-4547331-9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6"/>
    <a:srgbClr val="9CBCB7"/>
    <a:srgbClr val="FF7D28"/>
    <a:srgbClr val="AFC32D"/>
    <a:srgbClr val="005F8C"/>
    <a:srgbClr val="AA0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0E93-987E-4E44-94A2-E2EEB0BD172F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40121-0E03-467A-8160-C8E96F000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0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2F7DB-1B3F-4585-8ABF-8B9D978B967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9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2F7DB-1B3F-4585-8ABF-8B9D978B967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63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2F7DB-1B3F-4585-8ABF-8B9D978B967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2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2F7DB-1B3F-4585-8ABF-8B9D978B967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2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mod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7BFEE9-F05E-4DF8-9177-4E764E148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008276">
              <a:alpha val="80000"/>
            </a:srgbClr>
          </a:solidFill>
          <a:ln>
            <a:solidFill>
              <a:srgbClr val="00827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46878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763"/>
            <a:ext cx="9144000" cy="1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" y="208822"/>
            <a:ext cx="2880000" cy="73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-44245" y="974885"/>
            <a:ext cx="9188246" cy="1856807"/>
          </a:xfrm>
          <a:noFill/>
          <a:ln>
            <a:noFill/>
          </a:ln>
        </p:spPr>
        <p:txBody>
          <a:bodyPr lIns="64800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-44244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865" indent="0" algn="ctr">
              <a:buNone/>
              <a:defRPr sz="1499"/>
            </a:lvl2pPr>
            <a:lvl3pPr marL="685729" indent="0" algn="ctr">
              <a:buNone/>
              <a:defRPr sz="1350"/>
            </a:lvl3pPr>
            <a:lvl4pPr marL="1028593" indent="0" algn="ctr">
              <a:buNone/>
              <a:defRPr sz="1200"/>
            </a:lvl4pPr>
            <a:lvl5pPr marL="1371458" indent="0" algn="ctr">
              <a:buNone/>
              <a:defRPr sz="1200"/>
            </a:lvl5pPr>
            <a:lvl6pPr marL="1714322" indent="0" algn="ctr">
              <a:buNone/>
              <a:defRPr sz="1200"/>
            </a:lvl6pPr>
            <a:lvl7pPr marL="2057187" indent="0" algn="ctr">
              <a:buNone/>
              <a:defRPr sz="1200"/>
            </a:lvl7pPr>
            <a:lvl8pPr marL="2400051" indent="0" algn="ctr">
              <a:buNone/>
              <a:defRPr sz="1200"/>
            </a:lvl8pPr>
            <a:lvl9pPr marL="2742915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1" name="Zástupný symbol pro text 10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559846" y="486698"/>
            <a:ext cx="2141823" cy="502777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obrázku 18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-44245" y="2906971"/>
            <a:ext cx="4536000" cy="22320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20" name="Zástupný symbol obrázku 18">
            <a:extLst/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22" name="Zástupný symbol pro text 21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0393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017C051-1828-4A92-9E1C-7FDBD7B0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 smtClean="0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1" r:id="rId10"/>
    <p:sldLayoutId id="2147483672" r:id="rId11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dandreet.cz/santovka-tow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hrance.cz/aktualne/ombudsmanka-brani-historicke-panorama-olomouce-kontroverzni-santovka-tower-posila-k-sou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hrance.cz/aktualne/planovana_stavba_santovka_tower_v_olomouci_miri_k_nejvyssimu_spravnimu_soudu_ombudsman_podal_kasacni_stiznos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dandreet.cz/santovka-tow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hrance.cz/aktualne/o_planovane_stavbe_santovka_tower_v_olomouci_bude_podruhe_rozhodovat_nejvyssi_spravni_soud_ombudsman_podal_kasacni_stiznos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hrance.cz/aktualne/santovka_tower_povoleni_zatim_nedostane-_ombudsman_uspel_uz_podruhe_u_nejvyssiho_spravniho_soudu_s_zadosti_o_odkladny_ucinek_kasacni_stiznost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es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nchor.fm/nakavusombudsmanem" TargetMode="External"/><Relationship Id="rId3" Type="http://schemas.openxmlformats.org/officeDocument/2006/relationships/hyperlink" Target="http://www.ochrance.cz/" TargetMode="External"/><Relationship Id="rId7" Type="http://schemas.openxmlformats.org/officeDocument/2006/relationships/hyperlink" Target="https://www.youtube.com/channel/UCdWvuDhPr0GVH1mlSbWnNj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verejny.ochrance.prav" TargetMode="External"/><Relationship Id="rId5" Type="http://schemas.openxmlformats.org/officeDocument/2006/relationships/hyperlink" Target="https://twitter.com/ochranceprav" TargetMode="External"/><Relationship Id="rId4" Type="http://schemas.openxmlformats.org/officeDocument/2006/relationships/hyperlink" Target="https://fb.com/verejny.ochrance.pr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-18720" y="1237321"/>
            <a:ext cx="9188640" cy="33346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Žaloba ombudsmana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proti stavbě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Šantovka</a:t>
            </a:r>
            <a:r>
              <a:rPr lang="cs-CZ" dirty="0" smtClean="0"/>
              <a:t> Tower  v Olomouci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-18720" y="5226523"/>
            <a:ext cx="6315841" cy="1656000"/>
          </a:xfrm>
        </p:spPr>
        <p:txBody>
          <a:bodyPr>
            <a:normAutofit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Jud</a:t>
            </a:r>
            <a:r>
              <a:rPr lang="cs-CZ" cap="none" dirty="0" err="1"/>
              <a:t>r</a:t>
            </a:r>
            <a:r>
              <a:rPr lang="cs-CZ" dirty="0" err="1"/>
              <a:t>.</a:t>
            </a:r>
            <a:r>
              <a:rPr lang="cs-CZ" dirty="0"/>
              <a:t> Marek </a:t>
            </a:r>
            <a:r>
              <a:rPr lang="cs-CZ" dirty="0" err="1"/>
              <a:t>hanák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7" name="Zástupný symbol pro text 6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5996160" y="5226523"/>
            <a:ext cx="3173760" cy="1656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Říjen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0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CA844-EFBB-4C60-A9A7-B3B0BAB0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274" y="4715704"/>
            <a:ext cx="7238671" cy="1913020"/>
          </a:xfrm>
        </p:spPr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6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Šantovka</a:t>
            </a:r>
            <a:r>
              <a:rPr lang="cs-CZ" dirty="0"/>
              <a:t> Tower, Olomouc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Foto - https</a:t>
            </a:r>
            <a:r>
              <a:rPr lang="cs-CZ" dirty="0">
                <a:hlinkClick r:id="rId2"/>
              </a:rPr>
              <a:t>://www.dandreet.cz/santovka-tower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1579108"/>
            <a:ext cx="5886994" cy="45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1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Šantovka</a:t>
            </a:r>
            <a:r>
              <a:rPr lang="cs-CZ" dirty="0" smtClean="0"/>
              <a:t> Tower, Olomouc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V únoru 2020 podala tehdejší </a:t>
            </a:r>
            <a:r>
              <a:rPr lang="cs-CZ" b="1" dirty="0" err="1" smtClean="0"/>
              <a:t>ombudsmanka</a:t>
            </a:r>
            <a:r>
              <a:rPr lang="cs-CZ" b="1" dirty="0" smtClean="0"/>
              <a:t> </a:t>
            </a:r>
            <a:r>
              <a:rPr lang="cs-CZ" dirty="0" smtClean="0"/>
              <a:t>u ostravského </a:t>
            </a:r>
            <a:r>
              <a:rPr lang="cs-CZ" dirty="0"/>
              <a:t>krajského soudu  </a:t>
            </a:r>
            <a:r>
              <a:rPr lang="cs-CZ" b="1" dirty="0" smtClean="0"/>
              <a:t>žalobu </a:t>
            </a:r>
            <a:r>
              <a:rPr lang="cs-CZ" b="1" dirty="0"/>
              <a:t>ve veřejném </a:t>
            </a:r>
            <a:r>
              <a:rPr lang="cs-CZ" b="1" dirty="0" smtClean="0"/>
              <a:t>zájmu.</a:t>
            </a:r>
          </a:p>
          <a:p>
            <a:endParaRPr lang="cs-CZ" b="1" dirty="0" smtClean="0"/>
          </a:p>
          <a:p>
            <a:r>
              <a:rPr lang="cs-CZ" b="1" dirty="0" smtClean="0"/>
              <a:t>Žalobou se domáhala </a:t>
            </a:r>
            <a:r>
              <a:rPr lang="cs-CZ" b="1" dirty="0"/>
              <a:t>zrušení územního rozhodnutí o umístění </a:t>
            </a:r>
            <a:r>
              <a:rPr lang="cs-CZ" b="1" dirty="0" smtClean="0"/>
              <a:t>výškové stavby </a:t>
            </a:r>
            <a:r>
              <a:rPr lang="cs-CZ" b="1" dirty="0" err="1"/>
              <a:t>Šantovka</a:t>
            </a:r>
            <a:r>
              <a:rPr lang="cs-CZ" b="1" dirty="0"/>
              <a:t> Tower </a:t>
            </a:r>
            <a:r>
              <a:rPr lang="cs-CZ" dirty="0"/>
              <a:t>vydaného olomouckým magistrátem. 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Umístění budovy o výšce cca 75 m v</a:t>
            </a:r>
            <a:r>
              <a:rPr lang="cs-CZ" b="1" dirty="0"/>
              <a:t> sousedství městské památkové rezervace podle ombudsmana porušuje </a:t>
            </a:r>
            <a:r>
              <a:rPr lang="cs-CZ" b="1" dirty="0" smtClean="0"/>
              <a:t>hned několik </a:t>
            </a:r>
            <a:r>
              <a:rPr lang="cs-CZ" b="1" dirty="0"/>
              <a:t>veřejných zájmů: </a:t>
            </a:r>
            <a:endParaRPr lang="cs-CZ" b="1" dirty="0" smtClean="0"/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zájem na </a:t>
            </a:r>
            <a:r>
              <a:rPr lang="cs-CZ" dirty="0"/>
              <a:t>ochraně Městské památkové rezervace </a:t>
            </a:r>
            <a:r>
              <a:rPr lang="cs-CZ" dirty="0" smtClean="0"/>
              <a:t>Olomouc (zásah do historického panoramatu města),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ájem na </a:t>
            </a:r>
            <a:r>
              <a:rPr lang="cs-CZ" dirty="0"/>
              <a:t>zachování hodnot území města Olomouce, které chrání olomoucký územní plán,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zájem </a:t>
            </a:r>
            <a:r>
              <a:rPr lang="cs-CZ" dirty="0"/>
              <a:t>na ochraně životního </a:t>
            </a:r>
            <a:r>
              <a:rPr lang="cs-CZ" dirty="0" smtClean="0"/>
              <a:t>prostředí,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zájem </a:t>
            </a:r>
            <a:r>
              <a:rPr lang="cs-CZ" dirty="0"/>
              <a:t>na nestranném rozhodování orgánu státní správy.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https://www.ochrance.cz/aktualne/ombudsmanka-brani-historicke-panorama-olomouce-kontroverzni-santovka-tower-posila-k-soudu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61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Šantovka</a:t>
            </a:r>
            <a:r>
              <a:rPr lang="cs-CZ" dirty="0"/>
              <a:t> Tower, Olomouc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304" y="1711723"/>
            <a:ext cx="7945391" cy="4439706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V březnu 2022 krajský soud žalobu poprvé jako </a:t>
            </a:r>
            <a:r>
              <a:rPr lang="cs-CZ" b="1" dirty="0"/>
              <a:t>nepřípustnou </a:t>
            </a:r>
            <a:r>
              <a:rPr lang="cs-CZ" b="1" dirty="0" smtClean="0"/>
              <a:t>odmítl. </a:t>
            </a:r>
            <a:r>
              <a:rPr lang="cs-CZ" dirty="0"/>
              <a:t>Podle krajského soudu ombudsman neprokázal k jejímu podání závažný veřejný </a:t>
            </a:r>
            <a:r>
              <a:rPr lang="cs-CZ" dirty="0" smtClean="0"/>
              <a:t>zájem. </a:t>
            </a:r>
          </a:p>
          <a:p>
            <a:r>
              <a:rPr lang="cs-CZ" b="1" dirty="0" smtClean="0"/>
              <a:t>V červenci 2022 podal ombudsman </a:t>
            </a:r>
            <a:r>
              <a:rPr lang="cs-CZ" dirty="0" smtClean="0"/>
              <a:t>proti usnesení krajského soudu </a:t>
            </a:r>
            <a:r>
              <a:rPr lang="cs-CZ" b="1" dirty="0" smtClean="0"/>
              <a:t>kasační stížnost k Nejvyššímu správnímu soudu.</a:t>
            </a:r>
            <a:endParaRPr lang="cs-CZ" dirty="0" smtClean="0"/>
          </a:p>
          <a:p>
            <a:r>
              <a:rPr lang="cs-CZ" b="1" dirty="0" smtClean="0"/>
              <a:t>V lednu 2024 Nejvyšší správní soud usnesení krajského soudu zrušil </a:t>
            </a:r>
            <a:r>
              <a:rPr lang="cs-CZ" dirty="0" smtClean="0"/>
              <a:t>a věc mu vrátil k novému projednání. </a:t>
            </a:r>
          </a:p>
          <a:p>
            <a:r>
              <a:rPr lang="cs-CZ" b="1" dirty="0" smtClean="0"/>
              <a:t>Žalobní </a:t>
            </a:r>
            <a:r>
              <a:rPr lang="cs-CZ" b="1" dirty="0"/>
              <a:t>tvrzení veřejného ochránce práv týkající se systémového rizika podjatosti rozhodujících </a:t>
            </a:r>
            <a:r>
              <a:rPr lang="cs-CZ" b="1" dirty="0" smtClean="0"/>
              <a:t>úředníků naplňuje</a:t>
            </a:r>
            <a:r>
              <a:rPr lang="cs-CZ" b="1" dirty="0"/>
              <a:t> </a:t>
            </a:r>
            <a:r>
              <a:rPr lang="cs-CZ" b="1" dirty="0" smtClean="0"/>
              <a:t>podle </a:t>
            </a:r>
            <a:r>
              <a:rPr lang="cs-CZ" b="1" dirty="0"/>
              <a:t>Nejvyššího správního soudu </a:t>
            </a:r>
            <a:r>
              <a:rPr lang="cs-CZ" b="1" dirty="0" smtClean="0"/>
              <a:t>požadavek </a:t>
            </a:r>
            <a:r>
              <a:rPr lang="cs-CZ" b="1" dirty="0"/>
              <a:t>závažného veřejného </a:t>
            </a:r>
            <a:r>
              <a:rPr lang="cs-CZ" b="1" dirty="0" smtClean="0"/>
              <a:t>zájmu.</a:t>
            </a:r>
            <a:endParaRPr lang="cs-CZ" b="1" dirty="0"/>
          </a:p>
          <a:p>
            <a:r>
              <a:rPr lang="cs-CZ" dirty="0"/>
              <a:t>Tím je nepochybně ohrožen veřejný zájem na nestranném rozhodování orgánu státní správy, který lze považovat za dostatečně závažný k podání žaloby veřejným ochráncem práv.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https://www.ochrance.cz/aktualne/planovana_stavba_santovka_tower_v_olomouci_miri_k_nejvyssimu_spravnimu_soudu_ombudsman_podal_kasacni_stiznost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97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Šantovka</a:t>
            </a:r>
            <a:r>
              <a:rPr lang="cs-CZ" dirty="0"/>
              <a:t> Tower, Olomouc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Foto - https</a:t>
            </a:r>
            <a:r>
              <a:rPr lang="cs-CZ" dirty="0">
                <a:hlinkClick r:id="rId2"/>
              </a:rPr>
              <a:t>://www.dandreet.cz/santovka-tower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1678676"/>
            <a:ext cx="6331132" cy="44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0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Šantovka</a:t>
            </a:r>
            <a:r>
              <a:rPr lang="cs-CZ" dirty="0"/>
              <a:t> Tower, Olomouc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 březnu 2024 </a:t>
            </a:r>
            <a:r>
              <a:rPr lang="cs-CZ" b="1" dirty="0" smtClean="0"/>
              <a:t>krajský </a:t>
            </a:r>
            <a:r>
              <a:rPr lang="cs-CZ" b="1" dirty="0"/>
              <a:t>soud žalobu ombudsmana odmítl </a:t>
            </a:r>
            <a:r>
              <a:rPr lang="cs-CZ" b="1" dirty="0" smtClean="0"/>
              <a:t>podruhé</a:t>
            </a:r>
            <a:r>
              <a:rPr lang="cs-CZ" b="1" dirty="0"/>
              <a:t>. </a:t>
            </a:r>
          </a:p>
          <a:p>
            <a:r>
              <a:rPr lang="cs-CZ" b="1" dirty="0" smtClean="0"/>
              <a:t>V červenci </a:t>
            </a:r>
            <a:r>
              <a:rPr lang="cs-CZ" b="1" dirty="0"/>
              <a:t>2024 podal ombudsman proti usnesení krajského soudu kasační stížnost k </a:t>
            </a:r>
            <a:r>
              <a:rPr lang="cs-CZ" b="1" dirty="0" smtClean="0"/>
              <a:t>Nejvyššímu správnímu soudu. </a:t>
            </a:r>
          </a:p>
          <a:p>
            <a:r>
              <a:rPr lang="cs-CZ" dirty="0" smtClean="0"/>
              <a:t>V ní ombudsman s </a:t>
            </a:r>
            <a:r>
              <a:rPr lang="cs-CZ" dirty="0"/>
              <a:t>odkazem na rozsudek </a:t>
            </a:r>
            <a:r>
              <a:rPr lang="cs-CZ" dirty="0" smtClean="0"/>
              <a:t>Nejvyššího správního soudu </a:t>
            </a:r>
            <a:r>
              <a:rPr lang="cs-CZ" dirty="0"/>
              <a:t>v prvním kasačním řízení argumentuje také tím, že </a:t>
            </a:r>
            <a:r>
              <a:rPr lang="cs-CZ" dirty="0" smtClean="0"/>
              <a:t>se</a:t>
            </a:r>
            <a:r>
              <a:rPr lang="cs-CZ" b="1" dirty="0" smtClean="0"/>
              <a:t> krajský </a:t>
            </a:r>
            <a:r>
              <a:rPr lang="cs-CZ" b="1" dirty="0"/>
              <a:t>soud </a:t>
            </a:r>
            <a:r>
              <a:rPr lang="cs-CZ" b="1" dirty="0" smtClean="0"/>
              <a:t>neřídil </a:t>
            </a:r>
            <a:r>
              <a:rPr lang="cs-CZ" b="1" dirty="0"/>
              <a:t>závazným právním názorem </a:t>
            </a:r>
            <a:r>
              <a:rPr lang="cs-CZ" b="1" dirty="0" smtClean="0"/>
              <a:t>Nejvyššího správního soudu v</a:t>
            </a:r>
            <a:r>
              <a:rPr lang="cs-CZ" b="1" dirty="0"/>
              <a:t> bodě týkajícím se právě rizika systémové podjatosti</a:t>
            </a:r>
            <a:r>
              <a:rPr lang="cs-CZ" dirty="0"/>
              <a:t> úředníků olomouckého magistrátu.</a:t>
            </a:r>
          </a:p>
          <a:p>
            <a:r>
              <a:rPr lang="cs-CZ" dirty="0"/>
              <a:t>O plánované stavbě </a:t>
            </a:r>
            <a:r>
              <a:rPr lang="cs-CZ" dirty="0" err="1"/>
              <a:t>Šantovka</a:t>
            </a:r>
            <a:r>
              <a:rPr lang="cs-CZ" dirty="0"/>
              <a:t> Tower v Olomouci tak bude podruhé rozhodovat Nejvyšší správní soud 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https://www.ochrance.cz/aktualne/o_planovane_stavbe_santovka_tower_v_olomouci_bude_podruhe_rozhodovat_nejvyssi_spravni_soud_ombudsman_podal_kasacni_stiznost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85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Šantovka</a:t>
            </a:r>
            <a:r>
              <a:rPr lang="cs-CZ" dirty="0"/>
              <a:t> Tower, Olomouc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931" y="1678677"/>
            <a:ext cx="8034111" cy="4199610"/>
          </a:xfrm>
        </p:spPr>
        <p:txBody>
          <a:bodyPr>
            <a:normAutofit/>
          </a:bodyPr>
          <a:lstStyle/>
          <a:p>
            <a:r>
              <a:rPr lang="cs-CZ" b="1" dirty="0" smtClean="0"/>
              <a:t>Ombudsman požádal </a:t>
            </a:r>
            <a:r>
              <a:rPr lang="cs-CZ" b="1" dirty="0"/>
              <a:t>Nejvyšší správní soud také o přiznání odkladného </a:t>
            </a:r>
            <a:r>
              <a:rPr lang="cs-CZ" b="1" dirty="0" smtClean="0"/>
              <a:t>účinku kasační stížnosti. </a:t>
            </a:r>
          </a:p>
          <a:p>
            <a:r>
              <a:rPr lang="cs-CZ" dirty="0" smtClean="0"/>
              <a:t>Pokud </a:t>
            </a:r>
            <a:r>
              <a:rPr lang="cs-CZ" dirty="0"/>
              <a:t>by totiž stavebník v průběhu soudního řízení získal stavební povolení, mohla by výšková budova vzniknout bez ohledu na případný úspěch kasační stížnosti. V takovém případě by pak vítězství u soudu </a:t>
            </a:r>
            <a:r>
              <a:rPr lang="cs-CZ" dirty="0" smtClean="0"/>
              <a:t>bylo </a:t>
            </a:r>
            <a:r>
              <a:rPr lang="cs-CZ" dirty="0"/>
              <a:t>podle ombudsmana fakticky bezcenné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V srpnu 2024 Nejvyšší </a:t>
            </a:r>
            <a:r>
              <a:rPr lang="cs-CZ" b="1" dirty="0"/>
              <a:t>správní soud </a:t>
            </a:r>
            <a:r>
              <a:rPr lang="cs-CZ" b="1" dirty="0" smtClean="0"/>
              <a:t>odkladný </a:t>
            </a:r>
            <a:r>
              <a:rPr lang="cs-CZ" b="1" dirty="0"/>
              <a:t>účinek kasační </a:t>
            </a:r>
            <a:r>
              <a:rPr lang="cs-CZ" b="1" dirty="0" smtClean="0"/>
              <a:t>stížnosti přiznal . </a:t>
            </a:r>
            <a:r>
              <a:rPr lang="cs-CZ" dirty="0" smtClean="0"/>
              <a:t>V</a:t>
            </a:r>
            <a:r>
              <a:rPr lang="cs-CZ" dirty="0"/>
              <a:t> praxi to znamená, že až do rozhodnutí NSS o samotné kasační stížnosti nesmí olomoucký magistrát investorovi vydat povolení stavby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628650" y="6349143"/>
            <a:ext cx="5716191" cy="495165"/>
          </a:xfrm>
        </p:spPr>
        <p:txBody>
          <a:bodyPr>
            <a:noAutofit/>
          </a:bodyPr>
          <a:lstStyle/>
          <a:p>
            <a:r>
              <a:rPr lang="cs-CZ" sz="1200" dirty="0">
                <a:hlinkClick r:id="rId2"/>
              </a:rPr>
              <a:t>https://www.ochrance.cz/aktualne/santovka_tower_povoleni_zatim_nedostane-_ombudsman_uspel_uz_podruhe_u_nejvyssiho_spravniho_soudu_s_zadosti_o_odkladny_ucinek_kasacni_stiznosti</a:t>
            </a:r>
            <a:r>
              <a:rPr lang="cs-CZ" sz="1200" dirty="0" smtClean="0">
                <a:hlinkClick r:id="rId2"/>
              </a:rPr>
              <a:t>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3098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hledat další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Evidence stanovisek ombudsmana = ESO</a:t>
            </a:r>
          </a:p>
          <a:p>
            <a:r>
              <a:rPr lang="cs-CZ" dirty="0">
                <a:solidFill>
                  <a:srgbClr val="008276"/>
                </a:solidFill>
                <a:hlinkClick r:id="rId3"/>
              </a:rPr>
              <a:t>https://www.ochrance.cz/eso</a:t>
            </a:r>
            <a:r>
              <a:rPr lang="cs-CZ" dirty="0" smtClean="0">
                <a:solidFill>
                  <a:srgbClr val="008276"/>
                </a:solidFill>
                <a:hlinkClick r:id="rId3"/>
              </a:rPr>
              <a:t>/</a:t>
            </a:r>
            <a:r>
              <a:rPr lang="cs-CZ" dirty="0" smtClean="0">
                <a:solidFill>
                  <a:srgbClr val="008276"/>
                </a:solidFill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9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6" y="2513897"/>
            <a:ext cx="6060497" cy="323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649" y="2962784"/>
            <a:ext cx="3591098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další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3"/>
              </a:rPr>
              <a:t>www.ochrance.cz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Facebook</a:t>
            </a:r>
            <a:r>
              <a:rPr lang="cs-CZ" dirty="0"/>
              <a:t>: </a:t>
            </a:r>
            <a:r>
              <a:rPr lang="cs-CZ" u="sng" dirty="0" err="1">
                <a:hlinkClick r:id="rId4"/>
              </a:rPr>
              <a:t>verejny.ochrance.prav</a:t>
            </a:r>
            <a:endParaRPr lang="cs-CZ" u="sng" dirty="0"/>
          </a:p>
          <a:p>
            <a:endParaRPr lang="cs-CZ" dirty="0"/>
          </a:p>
          <a:p>
            <a:r>
              <a:rPr lang="cs-CZ" dirty="0"/>
              <a:t>X (dříve </a:t>
            </a:r>
            <a:r>
              <a:rPr lang="cs-CZ" dirty="0" err="1"/>
              <a:t>Twitter</a:t>
            </a:r>
            <a:r>
              <a:rPr lang="cs-CZ" dirty="0"/>
              <a:t>): </a:t>
            </a:r>
            <a:r>
              <a:rPr lang="cs-CZ" u="sng" dirty="0">
                <a:hlinkClick r:id="rId5"/>
              </a:rPr>
              <a:t>@</a:t>
            </a:r>
            <a:r>
              <a:rPr lang="cs-CZ" u="sng" dirty="0" err="1">
                <a:hlinkClick r:id="rId5"/>
              </a:rPr>
              <a:t>ochranceprav</a:t>
            </a:r>
            <a:endParaRPr lang="cs-CZ" u="sng" dirty="0"/>
          </a:p>
          <a:p>
            <a:endParaRPr lang="cs-CZ" dirty="0"/>
          </a:p>
          <a:p>
            <a:r>
              <a:rPr lang="cs-CZ" dirty="0" err="1"/>
              <a:t>Instagram</a:t>
            </a:r>
            <a:r>
              <a:rPr lang="cs-CZ" dirty="0"/>
              <a:t>: </a:t>
            </a:r>
            <a:r>
              <a:rPr lang="cs-CZ" u="sng" dirty="0" err="1">
                <a:hlinkClick r:id="rId6"/>
              </a:rPr>
              <a:t>verejny.ochrance.prav</a:t>
            </a:r>
            <a:endParaRPr lang="cs-CZ" u="sng" dirty="0"/>
          </a:p>
          <a:p>
            <a:endParaRPr lang="cs-CZ" dirty="0"/>
          </a:p>
          <a:p>
            <a:r>
              <a:rPr lang="cs-CZ" dirty="0" err="1"/>
              <a:t>Youtube</a:t>
            </a:r>
            <a:r>
              <a:rPr lang="cs-CZ" dirty="0"/>
              <a:t>: </a:t>
            </a:r>
            <a:r>
              <a:rPr lang="cs-CZ" u="sng" dirty="0">
                <a:hlinkClick r:id="rId7"/>
              </a:rPr>
              <a:t>Ombudsman</a:t>
            </a:r>
            <a:endParaRPr lang="cs-CZ" u="sng" dirty="0"/>
          </a:p>
          <a:p>
            <a:endParaRPr lang="cs-CZ" dirty="0"/>
          </a:p>
          <a:p>
            <a:r>
              <a:rPr lang="cs-CZ" dirty="0" err="1"/>
              <a:t>Podcast</a:t>
            </a:r>
            <a:r>
              <a:rPr lang="cs-CZ" dirty="0"/>
              <a:t>: </a:t>
            </a:r>
            <a:r>
              <a:rPr lang="cs-CZ" u="sng" dirty="0">
                <a:hlinkClick r:id="rId8"/>
              </a:rPr>
              <a:t>Na kávu s ombudsmanem</a:t>
            </a:r>
            <a:endParaRPr lang="cs-CZ" dirty="0"/>
          </a:p>
          <a:p>
            <a:pPr algn="just">
              <a:lnSpc>
                <a:spcPct val="93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endParaRPr lang="cs-CZ" dirty="0"/>
          </a:p>
          <a:p>
            <a:pPr algn="just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3">
            <a:lumMod val="60000"/>
            <a:lumOff val="40000"/>
          </a:schemeClr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obecna.potx" id="{82BFD354-4129-4076-81A7-54445153569D}" vid="{D397CD1C-49B6-4104-9CA4-24B9866780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E7102-53F2-496C-BB8D-47E473B00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C60E3B-E2D0-4E6E-A1CE-8A9F09C59C8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aea5b64-986d-4ed0-9f25-146f1d978e9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29062C-6995-46A4-833B-16F9AD662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Prezentace_obecna</Template>
  <TotalTime>1815</TotalTime>
  <Words>518</Words>
  <Application>Microsoft Office PowerPoint</Application>
  <PresentationFormat>Předvádění na obrazovce (4:3)</PresentationFormat>
  <Paragraphs>82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Ombudsman</vt:lpstr>
      <vt:lpstr> Žaloba ombudsmana    proti stavbě   Šantovka Tower  v Olomouci </vt:lpstr>
      <vt:lpstr>Šantovka Tower, Olomouc</vt:lpstr>
      <vt:lpstr>Šantovka Tower, Olomouc</vt:lpstr>
      <vt:lpstr>Šantovka Tower, Olomouc</vt:lpstr>
      <vt:lpstr>Šantovka Tower, Olomouc</vt:lpstr>
      <vt:lpstr>Šantovka Tower, Olomouc</vt:lpstr>
      <vt:lpstr>Šantovka Tower, Olomouc</vt:lpstr>
      <vt:lpstr>Kde hledat další informace</vt:lpstr>
      <vt:lpstr>Kde hledat další informace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klinika ombudsmanské praxe Stavební právo a právo životního prostředí</dc:title>
  <dc:creator>Poláčková Marie Mgr. Ph.D.</dc:creator>
  <cp:keywords>MF</cp:keywords>
  <cp:lastModifiedBy>Hanák Marek, JUDr.</cp:lastModifiedBy>
  <cp:revision>160</cp:revision>
  <cp:lastPrinted>2021-12-08T12:07:06Z</cp:lastPrinted>
  <dcterms:created xsi:type="dcterms:W3CDTF">2019-03-01T11:22:47Z</dcterms:created>
  <dcterms:modified xsi:type="dcterms:W3CDTF">2024-09-18T11:52:45Z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