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6" r:id="rId4"/>
    <p:sldId id="258" r:id="rId5"/>
    <p:sldId id="259" r:id="rId6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839CED-DE41-4407-8A90-CB52F6F66B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802396-4080-4459-B779-927473F0B8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51316F-5209-478C-9DC4-047825FD3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689F0-7956-43BE-BF8A-1D4A7804624C}" type="datetimeFigureOut">
              <a:rPr lang="cs-CZ" smtClean="0"/>
              <a:t>14.04.2025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8AC187-52D5-4FB7-B799-B25729802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336556-2056-4C18-9D6C-6BE407A37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8C8F-AB5A-4544-891D-4E1C26E1D8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4754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CBA67C-7194-4786-90DB-AAAFF2729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6824A37-9BB7-4533-9667-0517AF920F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C20CBD-EE9A-4EE0-817B-FAF583587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689F0-7956-43BE-BF8A-1D4A7804624C}" type="datetimeFigureOut">
              <a:rPr lang="cs-CZ" smtClean="0"/>
              <a:t>14.04.2025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8CA398-4498-4802-9D96-C98FAE5C1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D85015-4C11-4EA9-8EE4-7388AD9BD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8C8F-AB5A-4544-891D-4E1C26E1D8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5041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5330DC4-497D-40BC-80FB-3B4750DAA9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998490-55A0-4722-8EDA-47D3829DE5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F6FC14-32A0-4CBC-A426-3104738A7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689F0-7956-43BE-BF8A-1D4A7804624C}" type="datetimeFigureOut">
              <a:rPr lang="cs-CZ" smtClean="0"/>
              <a:t>14.04.2025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81BC96-3A06-4900-9B2B-166E078F2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1B486F-6483-4299-84BF-CC23AA84F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8C8F-AB5A-4544-891D-4E1C26E1D8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6235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9743F0-CAD4-4F6D-8A06-0B579AFA6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8C7ADB-E2E6-4079-8BD4-587766593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AD7D32-0037-444E-9E66-8E981CFC9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689F0-7956-43BE-BF8A-1D4A7804624C}" type="datetimeFigureOut">
              <a:rPr lang="cs-CZ" smtClean="0"/>
              <a:t>14.04.2025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B96B1F-2C4E-4E15-9F6A-65BB67E38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A4D7CD-7A04-4794-850B-9FC63B4B6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8C8F-AB5A-4544-891D-4E1C26E1D8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340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E06C25-424D-4B4B-B9E8-29D775107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C1EA5FD-33FD-4022-84D9-B061A6E7F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AFDC63-4C9B-4919-88D0-6E6501294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689F0-7956-43BE-BF8A-1D4A7804624C}" type="datetimeFigureOut">
              <a:rPr lang="cs-CZ" smtClean="0"/>
              <a:t>14.04.2025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A0A5EA-49CB-47F3-9696-691BCE985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E39C65-9B48-4076-BB62-481DDAC35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8C8F-AB5A-4544-891D-4E1C26E1D8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5420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D5CC7B-1946-483A-B172-78F8A4CE4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9CF7F17-6BC5-42F4-8850-3AF109C14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A9AF9A3-6F0E-4D38-9779-66A971F77E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881FCDE-FC94-4033-B438-866920CB5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689F0-7956-43BE-BF8A-1D4A7804624C}" type="datetimeFigureOut">
              <a:rPr lang="cs-CZ" smtClean="0"/>
              <a:t>14.04.2025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578C6D3-84DB-4DCF-A079-7D5EC3DB9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69419F4-8788-44B1-BFB9-6DF37B567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8C8F-AB5A-4544-891D-4E1C26E1D8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0204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7EFCA9-1633-44C7-B583-587E12DA8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3D21A6E-FDBC-4649-BE0D-93D851F63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C0D4385-E947-4D89-AB4B-44386C3926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F19F507-5A2B-4454-B689-5AE3066212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058CAD2-A0EB-4F36-A722-C85D7CDAB1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9A47EFE-0F6F-4F35-97DE-098DD4F05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689F0-7956-43BE-BF8A-1D4A7804624C}" type="datetimeFigureOut">
              <a:rPr lang="cs-CZ" smtClean="0"/>
              <a:t>14.04.2025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DE7AFDA-D4F1-4D93-B98D-37B67BA6D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FF7AE83-1264-460E-BCA3-8DA483D1A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8C8F-AB5A-4544-891D-4E1C26E1D8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2268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7E67F3-D150-4962-B29D-49233E77C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9420093-E437-4E50-A71A-8884373A3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689F0-7956-43BE-BF8A-1D4A7804624C}" type="datetimeFigureOut">
              <a:rPr lang="cs-CZ" smtClean="0"/>
              <a:t>14.04.2025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C495083-504C-4EA2-8374-2CAD92903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79E5BF1-9F2F-4AC3-A6F4-D2C2E11CB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8C8F-AB5A-4544-891D-4E1C26E1D8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7332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F2D2E58-1C6E-4AB4-B842-0C3ABDC61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689F0-7956-43BE-BF8A-1D4A7804624C}" type="datetimeFigureOut">
              <a:rPr lang="cs-CZ" smtClean="0"/>
              <a:t>14.04.2025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5B78A58-E7D6-4996-9813-D1FE757C9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43D303B-8C23-4387-B3CE-B42C5B760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8C8F-AB5A-4544-891D-4E1C26E1D8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1161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565C27-581D-409B-8065-46D153B47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7AF62A-C370-4AE1-A317-066FC2AAF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05076FB-10A8-4A43-BD2C-9FEB7389E3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9B6962-865A-493B-8F95-8B23DF807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689F0-7956-43BE-BF8A-1D4A7804624C}" type="datetimeFigureOut">
              <a:rPr lang="cs-CZ" smtClean="0"/>
              <a:t>14.04.2025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24F1600-577D-4B76-9E3D-294A85ED2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43FDBBA-44A2-4E6B-AA25-4F2F1FA9E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8C8F-AB5A-4544-891D-4E1C26E1D8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7071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A29DB-F153-4568-9D20-24D52EB94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E2BA652-C283-4A85-9704-A00BD353D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F6B89FF-55D0-44DB-B14B-92BF370CD5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FDAC188-CAD4-432B-94CF-429D65A6E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689F0-7956-43BE-BF8A-1D4A7804624C}" type="datetimeFigureOut">
              <a:rPr lang="cs-CZ" smtClean="0"/>
              <a:t>14.04.2025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BD9C9AF-4B2C-4F1A-9A3C-68729FA1A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8227B33-DE24-432C-8524-3FAF2B556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8C8F-AB5A-4544-891D-4E1C26E1D8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2308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916E14D-D9A5-4429-9083-23797A3D0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628D596-2F53-4832-B7B5-6B2DC3236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7E32C6-398E-419A-AB25-FA1E66B2B2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689F0-7956-43BE-BF8A-1D4A7804624C}" type="datetimeFigureOut">
              <a:rPr lang="cs-CZ" smtClean="0"/>
              <a:t>14.04.2025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E0506A-6DBE-453F-87A0-2575716B5E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65FE90-A4B2-464D-B1CC-00DD71592D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48C8F-AB5A-4544-891D-4E1C26E1D8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4176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257250-C810-4342-9E2E-DD50FCE8C6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09533"/>
            <a:ext cx="9144000" cy="1655761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Dotační výzva č. 1561 Ministerstva kultury </a:t>
            </a:r>
            <a:br>
              <a:rPr lang="cs-CZ" sz="4000" b="1" dirty="0"/>
            </a:br>
            <a:br>
              <a:rPr lang="cs-CZ" sz="4000" b="1" dirty="0"/>
            </a:br>
            <a:r>
              <a:rPr lang="cs-CZ" sz="4000" b="1" dirty="0"/>
              <a:t>Podpora projektů kreativního učení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41939B-963A-454F-90A8-FBD5D8F951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9529" y="5257799"/>
            <a:ext cx="9144000" cy="378291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Informační webinář pro žadatele o dotaci, 14. dubna 2025, 10.00-12.00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02F74EB-7F5A-4965-BB59-83E84CA777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2862" y="3140924"/>
            <a:ext cx="3217333" cy="1158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43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7E03B2-6A6C-4657-8813-B63C58FFB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9487"/>
            <a:ext cx="10515600" cy="740864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  <a:t>Dotační program na podporu projektů Kreativního učení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232639-F34B-4FC2-9604-0B5EA08B3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012" y="957942"/>
            <a:ext cx="11382102" cy="566057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900" dirty="0"/>
              <a:t>Národní plán obnovy přinesl rozšíření nabídky dotačních titulů Ministerstva kultury.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r>
              <a:rPr lang="cs-CZ" sz="2900" dirty="0"/>
              <a:t>Cílem výzev v iniciativě Status umělce byl rozvoj kompetencí pracovníků kulturního a kreativního sektoru.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r>
              <a:rPr lang="cs-CZ" sz="2900" dirty="0"/>
              <a:t>„</a:t>
            </a:r>
            <a:r>
              <a:rPr lang="cs-CZ" sz="2900" i="1" dirty="0"/>
              <a:t>Rozvoj dovedností se zaměří na digitální, finanční a manažerské dovednosti, kulturní inovace, internacionalizaci a </a:t>
            </a:r>
            <a:r>
              <a:rPr lang="cs-CZ" sz="2900" i="1" u="sng" dirty="0"/>
              <a:t>propojení umění a kultury se vzdělávacím sektorem</a:t>
            </a:r>
            <a:r>
              <a:rPr lang="cs-CZ" sz="2900" i="1" dirty="0"/>
              <a:t>.“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r>
              <a:rPr lang="cs-CZ" sz="2900" dirty="0"/>
              <a:t>Kreativní učení jako příležitost pro pracovníky kreativního sektoru (nové kompetence, uplatnění), </a:t>
            </a:r>
          </a:p>
          <a:p>
            <a:pPr marL="0" indent="0">
              <a:buNone/>
            </a:pPr>
            <a:r>
              <a:rPr lang="cs-CZ" sz="2900" dirty="0"/>
              <a:t>jako příležitost pro pedagogy (obohacení výuky, profesní rozvoj) a hlavně jako příležitost pro žáky.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r>
              <a:rPr lang="cs-CZ" sz="2900" dirty="0"/>
              <a:t>Umění a tvůrčí aktivity jsou vědomě a cíleně užívány ve vzdělávání k rozvoji kompetencí, afektivních a kognitivních schopností, dovedností a znalostí dětí i dospělých. 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r>
              <a:rPr lang="cs-CZ" sz="2900" dirty="0"/>
              <a:t>Návaznost na revizi Rámcových vzdělávacích programů, podpora vzniku metodických materiálů, </a:t>
            </a:r>
          </a:p>
          <a:p>
            <a:pPr marL="0" indent="0">
              <a:buNone/>
            </a:pPr>
            <a:r>
              <a:rPr lang="cs-CZ" sz="2900" dirty="0"/>
              <a:t>rozvoj </a:t>
            </a:r>
            <a:r>
              <a:rPr lang="cs-CZ" sz="2900" u="sng" dirty="0"/>
              <a:t>nejen</a:t>
            </a:r>
            <a:r>
              <a:rPr lang="cs-CZ" sz="2900" dirty="0"/>
              <a:t> kulturních kompetencí. 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24991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A948943F-A8A2-413F-89F5-FE338D2E3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108" y="337157"/>
            <a:ext cx="10293531" cy="615245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114300"/>
          </a:effectLst>
        </p:spPr>
      </p:pic>
    </p:spTree>
    <p:extLst>
      <p:ext uri="{BB962C8B-B14F-4D97-AF65-F5344CB8AC3E}">
        <p14:creationId xmlns:p14="http://schemas.microsoft.com/office/powerpoint/2010/main" val="1335204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7E03B2-6A6C-4657-8813-B63C58FFB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299"/>
            <a:ext cx="10515600" cy="740864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  <a:t>Podpora kreativního učení po konci NPO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232639-F34B-4FC2-9604-0B5EA08B3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012" y="957942"/>
            <a:ext cx="11382102" cy="566057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000" dirty="0"/>
              <a:t>Čerpání prostředků NPO ukončeno v prosinci 2024.</a:t>
            </a:r>
          </a:p>
          <a:p>
            <a:pPr marL="0" indent="0">
              <a:buNone/>
            </a:pPr>
            <a:r>
              <a:rPr lang="cs-CZ" sz="2000" dirty="0"/>
              <a:t>Od roku 2025 zařazena Podpora projektů kreativního učení mezi běžné dotační programy Ministerstva kultury financované ze státního rozpočtu (program Kulturní aktivity).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Výzva pro projekty realizované v roce 2025. Uznatelnost nákladů: leden-prosinec 2025. </a:t>
            </a:r>
          </a:p>
          <a:p>
            <a:pPr marL="0" indent="0">
              <a:buNone/>
            </a:pPr>
            <a:r>
              <a:rPr lang="cs-CZ" sz="2000" dirty="0"/>
              <a:t>Dotace může být poskytnuta </a:t>
            </a:r>
            <a:r>
              <a:rPr lang="cs-CZ" sz="2000" dirty="0" err="1"/>
              <a:t>max</a:t>
            </a:r>
            <a:r>
              <a:rPr lang="cs-CZ" sz="2000" dirty="0"/>
              <a:t> do 70 % celkových nákladů projektu. </a:t>
            </a:r>
          </a:p>
          <a:p>
            <a:pPr marL="0" indent="0">
              <a:buNone/>
            </a:pPr>
            <a:r>
              <a:rPr lang="cs-CZ" sz="2000" dirty="0"/>
              <a:t>Zbývajících 30 % nákladů projektu je třeba hradit z dalších zdrojů, například dotace jiných poskytovatelů, vlastní finanční vklad žadatele, příjmy z realizace projektu (vstupné, účastnické poplatky </a:t>
            </a:r>
            <a:r>
              <a:rPr lang="cs-CZ" sz="2000" dirty="0" err="1"/>
              <a:t>etc</a:t>
            </a:r>
            <a:r>
              <a:rPr lang="cs-CZ" sz="2000" dirty="0"/>
              <a:t>.). </a:t>
            </a:r>
          </a:p>
          <a:p>
            <a:pPr marL="0" indent="0">
              <a:buNone/>
            </a:pPr>
            <a:r>
              <a:rPr lang="cs-CZ" sz="2000" dirty="0"/>
              <a:t>Minimální délka projektu: 4 měsíce.</a:t>
            </a:r>
          </a:p>
          <a:p>
            <a:pPr marL="0" indent="0">
              <a:buNone/>
            </a:pPr>
            <a:r>
              <a:rPr lang="cs-CZ" sz="2000" dirty="0"/>
              <a:t>Příjem žádostí do 30. dubna (do 15.00). Výsledky v polovině června.</a:t>
            </a:r>
          </a:p>
          <a:p>
            <a:pPr marL="0" indent="0">
              <a:buNone/>
            </a:pPr>
            <a:r>
              <a:rPr lang="cs-CZ" sz="2000" dirty="0"/>
              <a:t>Alokace: 25 000 000 Kč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Tematické okruhy: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       Projekty realizované ve školách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       Projekty realizované v kulturních institucích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       Koordinační aktivity - propojování kulturních institucí, územní samosprávy a škol, podpora vzniku metodických materiálů a podkladů k revizi RVP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       Vzdělávací akce pro pedagogy - rozvoj kompetencí ke „kreativnímu učení“ 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65325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7E03B2-6A6C-4657-8813-B63C58FFB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299"/>
            <a:ext cx="10515600" cy="740864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  <a:t>Oprávnění žadatelé a podporované typy aktivit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232639-F34B-4FC2-9604-0B5EA08B3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835" y="774164"/>
            <a:ext cx="11627223" cy="5844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rgbClr val="663300"/>
                </a:solidFill>
              </a:rPr>
              <a:t>Nezřizované organizace:				Organizace zřizované městy a kraji:</a:t>
            </a:r>
          </a:p>
          <a:p>
            <a:pPr>
              <a:buFontTx/>
              <a:buChar char="-"/>
            </a:pPr>
            <a:r>
              <a:rPr lang="cs-CZ" sz="2000" b="1" dirty="0">
                <a:solidFill>
                  <a:srgbClr val="663300"/>
                </a:solidFill>
              </a:rPr>
              <a:t>projekty do škol				- koordinační aktivity</a:t>
            </a:r>
          </a:p>
          <a:p>
            <a:pPr>
              <a:buFontTx/>
              <a:buChar char="-"/>
            </a:pPr>
            <a:r>
              <a:rPr lang="cs-CZ" sz="2000" b="1" dirty="0">
                <a:solidFill>
                  <a:srgbClr val="663300"/>
                </a:solidFill>
              </a:rPr>
              <a:t>projekty v kulturních institucích 			- vzdělávací aktivity</a:t>
            </a:r>
          </a:p>
          <a:p>
            <a:pPr>
              <a:buFontTx/>
              <a:buChar char="-"/>
            </a:pPr>
            <a:r>
              <a:rPr lang="cs-CZ" sz="2000" b="1" dirty="0">
                <a:solidFill>
                  <a:srgbClr val="663300"/>
                </a:solidFill>
              </a:rPr>
              <a:t>koordinační aktivity				</a:t>
            </a:r>
          </a:p>
          <a:p>
            <a:pPr>
              <a:buFontTx/>
              <a:buChar char="-"/>
            </a:pPr>
            <a:r>
              <a:rPr lang="cs-CZ" sz="2000" b="1" dirty="0">
                <a:solidFill>
                  <a:srgbClr val="663300"/>
                </a:solidFill>
              </a:rPr>
              <a:t>vzdělávací aktivity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663300"/>
                </a:solidFill>
              </a:rPr>
              <a:t>X Neoprávnění žadatelé: územní samosprávné celky, státní příspěvkové organizace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Podporovány budou projekty, které </a:t>
            </a:r>
            <a:r>
              <a:rPr lang="cs-CZ" sz="2000" u="sng" dirty="0"/>
              <a:t>aktivně zapojují děti a mládež </a:t>
            </a:r>
            <a:r>
              <a:rPr lang="cs-CZ" sz="2000" dirty="0"/>
              <a:t>(MŠ – SŠ).</a:t>
            </a:r>
          </a:p>
          <a:p>
            <a:pPr marL="0" indent="0">
              <a:buNone/>
            </a:pPr>
            <a:r>
              <a:rPr lang="cs-CZ" sz="2000" dirty="0"/>
              <a:t>Nebudou podporovány projekty zaměřené výhradně na čtenářskou, digitální, mediální gramotnost, filmovou a audiovizuální výchovu. Nebudou podporovány projekty, které do vzdělávacích aktivit nezapojují umění.</a:t>
            </a:r>
          </a:p>
          <a:p>
            <a:pPr marL="0" indent="0">
              <a:buNone/>
            </a:pPr>
            <a:r>
              <a:rPr lang="cs-CZ" sz="2000" dirty="0"/>
              <a:t>Pro muzea a galerie se zapsanými sbírkami je určena jiná dotační výzva MK (podpora edukačních aktivit OMG).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V případě koordinačních aktivit připomínáme </a:t>
            </a:r>
            <a:r>
              <a:rPr lang="cs-CZ" sz="2000" u="sng" dirty="0"/>
              <a:t>povinnost veřejného výstupu</a:t>
            </a:r>
            <a:r>
              <a:rPr lang="cs-CZ" sz="2000" dirty="0"/>
              <a:t>.</a:t>
            </a:r>
          </a:p>
          <a:p>
            <a:pPr marL="0" indent="0">
              <a:buNone/>
            </a:pPr>
            <a:r>
              <a:rPr lang="cs-CZ" sz="2000" dirty="0"/>
              <a:t>Vzdělávací aktivity – důraz na vzdělávání lektorů kreativního učení. </a:t>
            </a:r>
          </a:p>
        </p:txBody>
      </p:sp>
    </p:spTree>
    <p:extLst>
      <p:ext uri="{BB962C8B-B14F-4D97-AF65-F5344CB8AC3E}">
        <p14:creationId xmlns:p14="http://schemas.microsoft.com/office/powerpoint/2010/main" val="16023041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476</Words>
  <Application>Microsoft Office PowerPoint</Application>
  <PresentationFormat>Širokoúhlá obrazovka</PresentationFormat>
  <Paragraphs>48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Motiv Office</vt:lpstr>
      <vt:lpstr>Dotační výzva č. 1561 Ministerstva kultury   Podpora projektů kreativního učení</vt:lpstr>
      <vt:lpstr>Dotační program na podporu projektů Kreativního učení</vt:lpstr>
      <vt:lpstr>Prezentace aplikace PowerPoint</vt:lpstr>
      <vt:lpstr>Podpora kreativního učení po konci NPO</vt:lpstr>
      <vt:lpstr>Oprávnění žadatelé a podporované typy aktivit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Zahradníčková Zuzana</dc:creator>
  <cp:lastModifiedBy>Zahradníčková Zuzana</cp:lastModifiedBy>
  <cp:revision>17</cp:revision>
  <cp:lastPrinted>2025-03-10T11:37:56Z</cp:lastPrinted>
  <dcterms:created xsi:type="dcterms:W3CDTF">2025-03-09T17:33:21Z</dcterms:created>
  <dcterms:modified xsi:type="dcterms:W3CDTF">2025-04-14T10:23:53Z</dcterms:modified>
</cp:coreProperties>
</file>